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53" r:id="rId3"/>
  </p:sldMasterIdLst>
  <p:notesMasterIdLst>
    <p:notesMasterId r:id="rId23"/>
  </p:notesMasterIdLst>
  <p:sldIdLst>
    <p:sldId id="307" r:id="rId4"/>
    <p:sldId id="317" r:id="rId5"/>
    <p:sldId id="319" r:id="rId6"/>
    <p:sldId id="321" r:id="rId7"/>
    <p:sldId id="333" r:id="rId8"/>
    <p:sldId id="334" r:id="rId9"/>
    <p:sldId id="335" r:id="rId10"/>
    <p:sldId id="342" r:id="rId11"/>
    <p:sldId id="336" r:id="rId12"/>
    <p:sldId id="343" r:id="rId13"/>
    <p:sldId id="337" r:id="rId14"/>
    <p:sldId id="344" r:id="rId15"/>
    <p:sldId id="338" r:id="rId16"/>
    <p:sldId id="339" r:id="rId17"/>
    <p:sldId id="340" r:id="rId18"/>
    <p:sldId id="345" r:id="rId19"/>
    <p:sldId id="341" r:id="rId20"/>
    <p:sldId id="332" r:id="rId21"/>
    <p:sldId id="304" r:id="rId22"/>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5D9DF"/>
    <a:srgbClr val="85D8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2"/>
    <p:restoredTop sz="95890"/>
  </p:normalViewPr>
  <p:slideViewPr>
    <p:cSldViewPr>
      <p:cViewPr varScale="1">
        <p:scale>
          <a:sx n="152" d="100"/>
          <a:sy n="152" d="100"/>
        </p:scale>
        <p:origin x="48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B6B79A-5A07-B646-B687-D8E78FFD73AA}" type="datetimeFigureOut">
              <a:rPr lang="de-DE" smtClean="0"/>
              <a:t>24.01.21</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4C184-DBBE-6C4E-BB43-F1A30CA753EE}" type="slidenum">
              <a:rPr lang="de-DE" smtClean="0"/>
              <a:t>‹Nr.›</a:t>
            </a:fld>
            <a:endParaRPr lang="de-DE"/>
          </a:p>
        </p:txBody>
      </p:sp>
    </p:spTree>
    <p:extLst>
      <p:ext uri="{BB962C8B-B14F-4D97-AF65-F5344CB8AC3E}">
        <p14:creationId xmlns:p14="http://schemas.microsoft.com/office/powerpoint/2010/main" val="4972875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504C184-DBBE-6C4E-BB43-F1A30CA753EE}" type="slidenum">
              <a:rPr lang="de-DE" smtClean="0"/>
              <a:t>2</a:t>
            </a:fld>
            <a:endParaRPr lang="de-DE"/>
          </a:p>
        </p:txBody>
      </p:sp>
    </p:spTree>
    <p:extLst>
      <p:ext uri="{BB962C8B-B14F-4D97-AF65-F5344CB8AC3E}">
        <p14:creationId xmlns:p14="http://schemas.microsoft.com/office/powerpoint/2010/main" val="2334952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6504C184-DBBE-6C4E-BB43-F1A30CA753EE}" type="slidenum">
              <a:rPr lang="de-DE" smtClean="0"/>
              <a:t>19</a:t>
            </a:fld>
            <a:endParaRPr lang="de-DE"/>
          </a:p>
        </p:txBody>
      </p:sp>
    </p:spTree>
    <p:extLst>
      <p:ext uri="{BB962C8B-B14F-4D97-AF65-F5344CB8AC3E}">
        <p14:creationId xmlns:p14="http://schemas.microsoft.com/office/powerpoint/2010/main" val="34181753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3705210"/>
            <a:ext cx="9144000" cy="522725"/>
          </a:xfrm>
          <a:prstGeom prst="rect">
            <a:avLst/>
          </a:prstGeom>
        </p:spPr>
        <p:txBody>
          <a:bodyPr anchor="ctr"/>
          <a:lstStyle>
            <a:lvl1pPr marL="0" indent="0" algn="ctr">
              <a:lnSpc>
                <a:spcPct val="100000"/>
              </a:lnSpc>
              <a:buNone/>
              <a:defRPr sz="3600" b="1" baseline="0">
                <a:solidFill>
                  <a:schemeClr val="tx1">
                    <a:lumMod val="75000"/>
                    <a:lumOff val="25000"/>
                  </a:schemeClr>
                </a:solidFill>
                <a:latin typeface="+mj-lt"/>
                <a:cs typeface="Arial" pitchFamily="34" charset="0"/>
              </a:defRPr>
            </a:lvl1pPr>
          </a:lstStyle>
          <a:p>
            <a:pPr lvl="0"/>
            <a:r>
              <a:rPr lang="en-US" altLang="ko-KR" dirty="0">
                <a:ea typeface="맑은 고딕" pitchFamily="50" charset="-127"/>
              </a:rPr>
              <a:t>FREE PPT TEMPLATES</a:t>
            </a:r>
            <a:endParaRPr lang="en-US" altLang="ko-KR" dirty="0"/>
          </a:p>
        </p:txBody>
      </p:sp>
      <p:sp>
        <p:nvSpPr>
          <p:cNvPr id="11" name="Text Placeholder 9"/>
          <p:cNvSpPr>
            <a:spLocks noGrp="1"/>
          </p:cNvSpPr>
          <p:nvPr>
            <p:ph type="body" sz="quarter" idx="11" hasCustomPrompt="1"/>
          </p:nvPr>
        </p:nvSpPr>
        <p:spPr>
          <a:xfrm>
            <a:off x="-148" y="4227934"/>
            <a:ext cx="9144000" cy="288032"/>
          </a:xfrm>
          <a:prstGeom prst="rect">
            <a:avLst/>
          </a:prstGeom>
        </p:spPr>
        <p:txBody>
          <a:bodyPr anchor="ctr"/>
          <a:lstStyle>
            <a:lvl1pPr marL="0" indent="0" algn="ctr">
              <a:lnSpc>
                <a:spcPct val="100000"/>
              </a:lnSpc>
              <a:buNone/>
              <a:defRPr sz="1400" b="1" baseline="0">
                <a:solidFill>
                  <a:schemeClr val="tx1">
                    <a:lumMod val="75000"/>
                    <a:lumOff val="25000"/>
                  </a:schemeClr>
                </a:solidFill>
                <a:latin typeface="+mn-lt"/>
                <a:cs typeface="Arial" pitchFamily="34" charset="0"/>
              </a:defRPr>
            </a:lvl1pPr>
          </a:lstStyle>
          <a:p>
            <a:pPr lvl="0"/>
            <a:r>
              <a:rPr lang="en-US" altLang="ko-KR" dirty="0"/>
              <a:t>INSTERT THE TITLE OF YOUR PRESENTATION HERE</a:t>
            </a:r>
            <a:endParaRPr lang="ko-KR" altLang="en-US" dirty="0"/>
          </a:p>
        </p:txBody>
      </p:sp>
    </p:spTree>
    <p:extLst>
      <p:ext uri="{BB962C8B-B14F-4D97-AF65-F5344CB8AC3E}">
        <p14:creationId xmlns:p14="http://schemas.microsoft.com/office/powerpoint/2010/main" val="4162736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Images and Contents Layout">
    <p:bg>
      <p:bgPr>
        <a:solidFill>
          <a:schemeClr val="accent1"/>
        </a:solidFill>
        <a:effectLst/>
      </p:bgPr>
    </p:bg>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3347864" y="131536"/>
            <a:ext cx="5796136" cy="154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2" hasCustomPrompt="1"/>
          </p:nvPr>
        </p:nvSpPr>
        <p:spPr>
          <a:xfrm>
            <a:off x="4104000" y="1798321"/>
            <a:ext cx="5040000" cy="154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3" hasCustomPrompt="1"/>
          </p:nvPr>
        </p:nvSpPr>
        <p:spPr>
          <a:xfrm>
            <a:off x="4824000" y="3465106"/>
            <a:ext cx="4320000" cy="154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9458121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3937417" y="1"/>
            <a:ext cx="1872000" cy="514349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5" name="Picture Placeholder 2"/>
          <p:cNvSpPr>
            <a:spLocks noGrp="1"/>
          </p:cNvSpPr>
          <p:nvPr>
            <p:ph type="pic" idx="10" hasCustomPrompt="1"/>
          </p:nvPr>
        </p:nvSpPr>
        <p:spPr>
          <a:xfrm>
            <a:off x="1968708" y="1"/>
            <a:ext cx="1872000" cy="514349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6" name="Picture Placeholder 2"/>
          <p:cNvSpPr>
            <a:spLocks noGrp="1"/>
          </p:cNvSpPr>
          <p:nvPr>
            <p:ph type="pic" idx="11" hasCustomPrompt="1"/>
          </p:nvPr>
        </p:nvSpPr>
        <p:spPr>
          <a:xfrm>
            <a:off x="0" y="1"/>
            <a:ext cx="1872000" cy="514349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34165337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4" name="Picture Placeholder 2"/>
          <p:cNvSpPr>
            <a:spLocks noGrp="1"/>
          </p:cNvSpPr>
          <p:nvPr>
            <p:ph type="pic" idx="13" hasCustomPrompt="1"/>
          </p:nvPr>
        </p:nvSpPr>
        <p:spPr>
          <a:xfrm>
            <a:off x="3795621" y="230919"/>
            <a:ext cx="3294112" cy="151216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5" hasCustomPrompt="1"/>
          </p:nvPr>
        </p:nvSpPr>
        <p:spPr>
          <a:xfrm>
            <a:off x="5613166" y="3399271"/>
            <a:ext cx="3293944" cy="151216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6" hasCustomPrompt="1"/>
          </p:nvPr>
        </p:nvSpPr>
        <p:spPr>
          <a:xfrm>
            <a:off x="3795621" y="1815095"/>
            <a:ext cx="1728192" cy="309634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7" hasCustomPrompt="1"/>
          </p:nvPr>
        </p:nvSpPr>
        <p:spPr>
          <a:xfrm>
            <a:off x="5621504" y="1814524"/>
            <a:ext cx="1468228" cy="151216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2" name="Picture Placeholder 2"/>
          <p:cNvSpPr>
            <a:spLocks noGrp="1"/>
          </p:cNvSpPr>
          <p:nvPr>
            <p:ph type="pic" idx="18" hasCustomPrompt="1"/>
          </p:nvPr>
        </p:nvSpPr>
        <p:spPr>
          <a:xfrm>
            <a:off x="7178918" y="230919"/>
            <a:ext cx="1728192" cy="309634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1375891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81632"/>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757696"/>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4"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57041" y="1313860"/>
            <a:ext cx="6438182" cy="3274563"/>
          </a:xfrm>
          <a:prstGeom prst="rect">
            <a:avLst/>
          </a:prstGeom>
          <a:noFill/>
          <a:extLst>
            <a:ext uri="{909E8E84-426E-40DD-AFC4-6F175D3DCCD1}">
              <a14:hiddenFill xmlns:a14="http://schemas.microsoft.com/office/drawing/2010/main">
                <a:solidFill>
                  <a:srgbClr val="FFFFFF"/>
                </a:solidFill>
              </a14:hiddenFill>
            </a:ext>
          </a:extLst>
        </p:spPr>
      </p:pic>
      <p:sp>
        <p:nvSpPr>
          <p:cNvPr id="5" name="Picture Placeholder 2"/>
          <p:cNvSpPr>
            <a:spLocks noGrp="1"/>
          </p:cNvSpPr>
          <p:nvPr>
            <p:ph type="pic" idx="1" hasCustomPrompt="1"/>
          </p:nvPr>
        </p:nvSpPr>
        <p:spPr>
          <a:xfrm>
            <a:off x="981898" y="1731279"/>
            <a:ext cx="3085597" cy="228186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956077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10595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endParaRPr>
          </a:p>
        </p:txBody>
      </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Rectangle 4"/>
          <p:cNvSpPr/>
          <p:nvPr userDrawn="1"/>
        </p:nvSpPr>
        <p:spPr>
          <a:xfrm>
            <a:off x="0" y="3507854"/>
            <a:ext cx="9144000" cy="1635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pic>
        <p:nvPicPr>
          <p:cNvPr id="6" name="Picture 2" descr="D:\Fullppt\PNG이미지\핸드폰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735225" y="1079005"/>
            <a:ext cx="3373328" cy="4085033"/>
          </a:xfrm>
          <a:prstGeom prst="rect">
            <a:avLst/>
          </a:prstGeom>
          <a:noFill/>
          <a:extLst>
            <a:ext uri="{909E8E84-426E-40DD-AFC4-6F175D3DCCD1}">
              <a14:hiddenFill xmlns:a14="http://schemas.microsoft.com/office/drawing/2010/main">
                <a:solidFill>
                  <a:srgbClr val="FFFFFF"/>
                </a:solidFill>
              </a14:hiddenFill>
            </a:ext>
          </a:extLst>
        </p:spPr>
      </p:pic>
      <p:sp>
        <p:nvSpPr>
          <p:cNvPr id="7" name="Picture Placeholder 2"/>
          <p:cNvSpPr>
            <a:spLocks noGrp="1"/>
          </p:cNvSpPr>
          <p:nvPr>
            <p:ph type="pic" idx="1" hasCustomPrompt="1"/>
          </p:nvPr>
        </p:nvSpPr>
        <p:spPr>
          <a:xfrm>
            <a:off x="3566328" y="1217153"/>
            <a:ext cx="1945465" cy="300514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4542432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ICON SETS LAYOUT</a:t>
            </a:r>
          </a:p>
        </p:txBody>
      </p:sp>
      <p:grpSp>
        <p:nvGrpSpPr>
          <p:cNvPr id="5" name="Group 4"/>
          <p:cNvGrpSpPr/>
          <p:nvPr userDrawn="1"/>
        </p:nvGrpSpPr>
        <p:grpSpPr>
          <a:xfrm>
            <a:off x="354008" y="1131589"/>
            <a:ext cx="2849840" cy="364917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Tree>
    <p:extLst>
      <p:ext uri="{BB962C8B-B14F-4D97-AF65-F5344CB8AC3E}">
        <p14:creationId xmlns:p14="http://schemas.microsoft.com/office/powerpoint/2010/main" val="7381822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143000" y="841772"/>
            <a:ext cx="6858000" cy="1790700"/>
          </a:xfrm>
        </p:spPr>
        <p:txBody>
          <a:bodyPr anchor="b"/>
          <a:lstStyle>
            <a:lvl1pPr algn="ctr">
              <a:defRPr sz="4500"/>
            </a:lvl1pPr>
          </a:lstStyle>
          <a:p>
            <a:r>
              <a:rPr lang="de-DE"/>
              <a:t>Titelmasterformat durch Klicken bearbeiten</a:t>
            </a:r>
          </a:p>
        </p:txBody>
      </p:sp>
      <p:sp>
        <p:nvSpPr>
          <p:cNvPr id="3" name="Untertitel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a:t>Formatvorlage des Untertitelmasters durch Klicken bearbeiten</a:t>
            </a:r>
          </a:p>
        </p:txBody>
      </p:sp>
      <p:sp>
        <p:nvSpPr>
          <p:cNvPr id="4" name="Datumsplatzhalter 3"/>
          <p:cNvSpPr>
            <a:spLocks noGrp="1"/>
          </p:cNvSpPr>
          <p:nvPr>
            <p:ph type="dt" sz="half" idx="10"/>
          </p:nvPr>
        </p:nvSpPr>
        <p:spPr/>
        <p:txBody>
          <a:bodyPr/>
          <a:lstStyle/>
          <a:p>
            <a:fld id="{D3EB3054-B75A-4BD7-8B3E-8DC0F614FAF3}" type="datetimeFigureOut">
              <a:rPr lang="de-DE" smtClean="0"/>
              <a:t>24.01.21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802006FE-6571-4354-8775-F8708372C227}" type="slidenum">
              <a:rPr lang="de-DE" smtClean="0"/>
              <a:t>‹Nr.›</a:t>
            </a:fld>
            <a:endParaRPr lang="de-DE"/>
          </a:p>
        </p:txBody>
      </p:sp>
    </p:spTree>
    <p:extLst>
      <p:ext uri="{BB962C8B-B14F-4D97-AF65-F5344CB8AC3E}">
        <p14:creationId xmlns:p14="http://schemas.microsoft.com/office/powerpoint/2010/main" val="42538801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Break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4572000" y="2253238"/>
            <a:ext cx="4572000" cy="473576"/>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4572000" y="2726814"/>
            <a:ext cx="4572000"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738235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Oval 1"/>
          <p:cNvSpPr/>
          <p:nvPr userDrawn="1"/>
        </p:nvSpPr>
        <p:spPr>
          <a:xfrm>
            <a:off x="2699792" y="699542"/>
            <a:ext cx="3744416" cy="3744416"/>
          </a:xfrm>
          <a:prstGeom prst="ellipse">
            <a:avLst/>
          </a:prstGeom>
          <a:solidFill>
            <a:schemeClr val="accent1">
              <a:alpha val="77000"/>
            </a:schemeClr>
          </a:solidFill>
          <a:ln w="857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 Placeholder 9"/>
          <p:cNvSpPr>
            <a:spLocks noGrp="1"/>
          </p:cNvSpPr>
          <p:nvPr>
            <p:ph type="body" sz="quarter" idx="10" hasCustomPrompt="1"/>
          </p:nvPr>
        </p:nvSpPr>
        <p:spPr>
          <a:xfrm>
            <a:off x="2699792" y="2181230"/>
            <a:ext cx="3744416" cy="576063"/>
          </a:xfrm>
          <a:prstGeom prst="rect">
            <a:avLst/>
          </a:prstGeom>
        </p:spPr>
        <p:txBody>
          <a:bodyPr anchor="ctr"/>
          <a:lstStyle>
            <a:lvl1pPr marL="0" indent="0" algn="ctr">
              <a:buNone/>
              <a:defRPr sz="3600" b="1"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2699644" y="2757294"/>
            <a:ext cx="3744416"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922477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5712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10595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endParaRPr>
          </a:p>
        </p:txBody>
      </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1290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395536" y="195486"/>
            <a:ext cx="8424936" cy="576064"/>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395536" y="771550"/>
            <a:ext cx="8424936"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457713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179512" y="339502"/>
            <a:ext cx="4248472" cy="576064"/>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179512" y="915566"/>
            <a:ext cx="4248472"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927735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10595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endParaRPr>
          </a:p>
        </p:txBody>
      </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Picture Placeholder 2"/>
          <p:cNvSpPr>
            <a:spLocks noGrp="1"/>
          </p:cNvSpPr>
          <p:nvPr>
            <p:ph type="pic" idx="1" hasCustomPrompt="1"/>
          </p:nvPr>
        </p:nvSpPr>
        <p:spPr>
          <a:xfrm>
            <a:off x="649246" y="1275606"/>
            <a:ext cx="1648869" cy="1648869"/>
          </a:xfrm>
          <a:prstGeom prst="ellipse">
            <a:avLst/>
          </a:prstGeom>
          <a:solidFill>
            <a:schemeClr val="bg1">
              <a:lumMod val="95000"/>
            </a:schemeClr>
          </a:solidFill>
          <a:ln w="38100">
            <a:solidFill>
              <a:schemeClr val="accent1"/>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2" hasCustomPrompt="1"/>
          </p:nvPr>
        </p:nvSpPr>
        <p:spPr>
          <a:xfrm>
            <a:off x="2720790" y="1275606"/>
            <a:ext cx="1648869" cy="1648869"/>
          </a:xfrm>
          <a:prstGeom prst="ellipse">
            <a:avLst/>
          </a:prstGeom>
          <a:solidFill>
            <a:schemeClr val="bg1">
              <a:lumMod val="95000"/>
            </a:schemeClr>
          </a:solidFill>
          <a:ln w="38100">
            <a:solidFill>
              <a:schemeClr val="accent2"/>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3" hasCustomPrompt="1"/>
          </p:nvPr>
        </p:nvSpPr>
        <p:spPr>
          <a:xfrm>
            <a:off x="4792334" y="1275606"/>
            <a:ext cx="1648869" cy="1648869"/>
          </a:xfrm>
          <a:prstGeom prst="ellipse">
            <a:avLst/>
          </a:prstGeom>
          <a:solidFill>
            <a:schemeClr val="bg1">
              <a:lumMod val="95000"/>
            </a:schemeClr>
          </a:solidFill>
          <a:ln w="38100">
            <a:solidFill>
              <a:schemeClr val="accent3"/>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4" hasCustomPrompt="1"/>
          </p:nvPr>
        </p:nvSpPr>
        <p:spPr>
          <a:xfrm>
            <a:off x="6863879" y="1275606"/>
            <a:ext cx="1648869" cy="1648869"/>
          </a:xfrm>
          <a:prstGeom prst="ellipse">
            <a:avLst/>
          </a:prstGeom>
          <a:solidFill>
            <a:schemeClr val="bg1">
              <a:lumMod val="95000"/>
            </a:schemeClr>
          </a:solidFill>
          <a:ln w="38100">
            <a:solidFill>
              <a:schemeClr val="accent4"/>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650241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0" y="0"/>
            <a:ext cx="9144000" cy="51435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615967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4" name="Rectangle 3"/>
          <p:cNvSpPr/>
          <p:nvPr userDrawn="1"/>
        </p:nvSpPr>
        <p:spPr>
          <a:xfrm>
            <a:off x="4572000" y="0"/>
            <a:ext cx="4104456"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Picture Placeholder 2"/>
          <p:cNvSpPr>
            <a:spLocks noGrp="1"/>
          </p:cNvSpPr>
          <p:nvPr>
            <p:ph type="pic" idx="1" hasCustomPrompt="1"/>
          </p:nvPr>
        </p:nvSpPr>
        <p:spPr>
          <a:xfrm>
            <a:off x="0" y="1995686"/>
            <a:ext cx="9144000" cy="288032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1563139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theme" Target="../theme/theme2.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6683050"/>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7555548"/>
      </p:ext>
    </p:extLst>
  </p:cSld>
  <p:clrMap bg1="lt1" tx1="dk1" bg2="lt2" tx2="dk2" accent1="accent1" accent2="accent2" accent3="accent3" accent4="accent4" accent5="accent5" accent6="accent6" hlink="hlink" folHlink="folHlink"/>
  <p:sldLayoutIdLst>
    <p:sldLayoutId id="2147483659" r:id="rId1"/>
    <p:sldLayoutId id="2147483652" r:id="rId2"/>
    <p:sldLayoutId id="2147483661" r:id="rId3"/>
    <p:sldLayoutId id="2147483660" r:id="rId4"/>
    <p:sldLayoutId id="2147483662" r:id="rId5"/>
    <p:sldLayoutId id="2147483655" r:id="rId6"/>
    <p:sldLayoutId id="2147483663" r:id="rId7"/>
    <p:sldLayoutId id="2147483664" r:id="rId8"/>
    <p:sldLayoutId id="2147483668" r:id="rId9"/>
    <p:sldLayoutId id="2147483665" r:id="rId10"/>
    <p:sldLayoutId id="2147483670" r:id="rId11"/>
    <p:sldLayoutId id="2147483672" r:id="rId12"/>
    <p:sldLayoutId id="2147483656" r:id="rId13"/>
    <p:sldLayoutId id="2147483673" r:id="rId14"/>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710703"/>
      </p:ext>
    </p:extLst>
  </p:cSld>
  <p:clrMap bg1="lt1" tx1="dk1" bg2="lt2" tx2="dk2" accent1="accent1" accent2="accent2" accent3="accent3" accent4="accent4" accent5="accent5" accent6="accent6" hlink="hlink" folHlink="folHlink"/>
  <p:sldLayoutIdLst>
    <p:sldLayoutId id="2147483654" r:id="rId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openhab.org/docs/configuration/editors.html" TargetMode="Externa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NBQ1kwKM7k0&amp;list=PL2bujBNH-wo4xNRpfIyrxFyDq9qSbyGqL" TargetMode="External"/><Relationship Id="rId2" Type="http://schemas.openxmlformats.org/officeDocument/2006/relationships/hyperlink" Target="https://youtu.be/epqMHS-m2hs" TargetMode="Externa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tephanDieGeileSau/OpenhabDIYKit/blob/main/items/home.items" TargetMode="External"/><Relationship Id="rId2" Type="http://schemas.openxmlformats.org/officeDocument/2006/relationships/hyperlink" Target="https://github.com/StephanDieGeileSau/OpenhabDIYKit/blob/main/sitemaps/Zuhause_admin.sitemap" TargetMode="External"/><Relationship Id="rId1" Type="http://schemas.openxmlformats.org/officeDocument/2006/relationships/slideLayout" Target="../slideLayouts/slideLayout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hyperlink" Target="https://www.youtube.com/watch?v=NBQ1kwKM7k0&amp;list=PL2bujBNH-wo4xNRpfIyrxFyDq9qSbyGqL"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ip_des_raspberry_pi:8080/" TargetMode="External"/><Relationship Id="rId2" Type="http://schemas.openxmlformats.org/officeDocument/2006/relationships/hyperlink" Target="http://ip_des_raspberry_pi:8080/basicui/app" TargetMode="External"/><Relationship Id="rId1" Type="http://schemas.openxmlformats.org/officeDocument/2006/relationships/slideLayout" Target="../slideLayouts/slideLayout4.xml"/><Relationship Id="rId5" Type="http://schemas.openxmlformats.org/officeDocument/2006/relationships/image" Target="../media/image22.png"/><Relationship Id="rId4" Type="http://schemas.openxmlformats.org/officeDocument/2006/relationships/hyperlink" Target="https://www.openhab.org/docs/configuration/ui/basic/&#160;+&#160;https:/www.openhab.org/docs/apps/ios.html"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M899tHEzyAg&amp;t=348s" TargetMode="External"/><Relationship Id="rId2" Type="http://schemas.openxmlformats.org/officeDocument/2006/relationships/hyperlink" Target="http://ip_des_raspberry_pi:8080/paperui" TargetMode="Externa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smarthomeblog.net/presence-detection-with-openhab/" TargetMode="Externa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www.smarthomeblog.net/presence-detection-with-openhab/"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StephanDieGeileSau/OpenhabDIYKit/blob/main/services/influxdb.cfg" TargetMode="External"/><Relationship Id="rId2" Type="http://schemas.openxmlformats.org/officeDocument/2006/relationships/hyperlink" Target="https://docs.docker.com/get-docker/" TargetMode="External"/><Relationship Id="rId1" Type="http://schemas.openxmlformats.org/officeDocument/2006/relationships/slideLayout" Target="../slideLayouts/slideLayout4.xml"/><Relationship Id="rId6" Type="http://schemas.openxmlformats.org/officeDocument/2006/relationships/image" Target="../media/image28.png"/><Relationship Id="rId5" Type="http://schemas.openxmlformats.org/officeDocument/2006/relationships/hyperlink" Target="https://www.openhab.org/addons/persistence/influxdb/" TargetMode="External"/><Relationship Id="rId4" Type="http://schemas.openxmlformats.org/officeDocument/2006/relationships/hyperlink" Target="http://localhost:3003/"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myopenhab.org/)" TargetMode="External"/><Relationship Id="rId2" Type="http://schemas.openxmlformats.org/officeDocument/2006/relationships/hyperlink" Target="(https:/www.openhab.org/addons/integrations/openhabcloud" TargetMode="External"/><Relationship Id="rId1" Type="http://schemas.openxmlformats.org/officeDocument/2006/relationships/slideLayout" Target="../slideLayouts/slideLayout4.xml"/><Relationship Id="rId5" Type="http://schemas.openxmlformats.org/officeDocument/2006/relationships/hyperlink" Target="(https:/www.youtube.com/watch?v=zUudW7ajQQ8&amp;t=346s)" TargetMode="External"/><Relationship Id="rId4" Type="http://schemas.openxmlformats.org/officeDocument/2006/relationships/hyperlink" Target="(https:/www.youtube.com/watch?v=ofSH-Y66uAQ)"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randomnerdtutorials.com/how-to-install-mosquitto-broker-on-raspberry-pi"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hyperlink" Target="sketch.png" TargetMode="External"/><Relationship Id="rId3" Type="http://schemas.openxmlformats.org/officeDocument/2006/relationships/hyperlink" Target="https://github.com/marvinroger/async-mqtt-client/archive/master.zip" TargetMode="External"/><Relationship Id="rId7" Type="http://schemas.openxmlformats.org/officeDocument/2006/relationships/hyperlink" Target="https://github.com/StephanDieGeileSau/OpenhabDIYKit/blob/main/sketch/sketch.ino" TargetMode="External"/><Relationship Id="rId2" Type="http://schemas.openxmlformats.org/officeDocument/2006/relationships/hyperlink" Target="https://www.arduino.cc/en/software" TargetMode="External"/><Relationship Id="rId1" Type="http://schemas.openxmlformats.org/officeDocument/2006/relationships/slideLayout" Target="../slideLayouts/slideLayout4.xml"/><Relationship Id="rId6" Type="http://schemas.openxmlformats.org/officeDocument/2006/relationships/hyperlink" Target="ABM.png" TargetMode="External"/><Relationship Id="rId5" Type="http://schemas.openxmlformats.org/officeDocument/2006/relationships/hyperlink" Target="https://dl.espressif.com/dl/package_esp32_index.json" TargetMode="External"/><Relationship Id="rId10" Type="http://schemas.openxmlformats.org/officeDocument/2006/relationships/image" Target="../media/image12.png"/><Relationship Id="rId4" Type="http://schemas.openxmlformats.org/officeDocument/2006/relationships/hyperlink" Target="https://github.com/me-no-dev/AsyncTCP/archive/master.zip" TargetMode="External"/><Relationship Id="rId9" Type="http://schemas.openxmlformats.org/officeDocument/2006/relationships/hyperlink" Target="https://www.az-delivery.de/products/esp32-nodemcu-kostenfreies-e-book"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jW0C23Fz9So)" TargetMode="External"/><Relationship Id="rId2" Type="http://schemas.openxmlformats.org/officeDocument/2006/relationships/hyperlink" Target="http://ip_adresse_raspberrypi:8080/" TargetMode="Externa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youtube.com/watch?v=jW0C23Fz9So)" TargetMode="Externa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hyperlink" Target="https://www.openhab.org/docs/configuration/editors.html" TargetMode="External"/><Relationship Id="rId2" Type="http://schemas.openxmlformats.org/officeDocument/2006/relationships/hyperlink" Target="https://code.visualstudio.com/download" TargetMode="Externa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911896" y="1979617"/>
            <a:ext cx="5320208" cy="763440"/>
          </a:xfrm>
        </p:spPr>
        <p:txBody>
          <a:bodyPr/>
          <a:lstStyle/>
          <a:p>
            <a:r>
              <a:rPr lang="de-DE" sz="3600" dirty="0">
                <a:solidFill>
                  <a:schemeClr val="tx1">
                    <a:lumMod val="75000"/>
                    <a:lumOff val="25000"/>
                  </a:schemeClr>
                </a:solidFill>
                <a:ea typeface="+mn-ea"/>
                <a:cs typeface="+mn-cs"/>
              </a:rPr>
              <a:t>DIY Kit – </a:t>
            </a:r>
            <a:r>
              <a:rPr lang="de-DE" sz="3600" dirty="0" err="1">
                <a:solidFill>
                  <a:schemeClr val="tx1">
                    <a:lumMod val="75000"/>
                    <a:lumOff val="25000"/>
                  </a:schemeClr>
                </a:solidFill>
                <a:ea typeface="+mn-ea"/>
                <a:cs typeface="+mn-cs"/>
              </a:rPr>
              <a:t>Smart Home</a:t>
            </a:r>
            <a:endParaRPr lang="de-DE" sz="3600" dirty="0">
              <a:solidFill>
                <a:schemeClr val="tx1">
                  <a:lumMod val="75000"/>
                  <a:lumOff val="25000"/>
                </a:schemeClr>
              </a:solidFill>
              <a:ea typeface="+mn-ea"/>
              <a:cs typeface="+mn-cs"/>
            </a:endParaRPr>
          </a:p>
        </p:txBody>
      </p:sp>
      <p:sp>
        <p:nvSpPr>
          <p:cNvPr id="3" name="Untertitel 2"/>
          <p:cNvSpPr>
            <a:spLocks noGrp="1"/>
          </p:cNvSpPr>
          <p:nvPr>
            <p:ph type="subTitle" idx="1"/>
          </p:nvPr>
        </p:nvSpPr>
        <p:spPr>
          <a:xfrm>
            <a:off x="1165312" y="2743057"/>
            <a:ext cx="6813376" cy="432048"/>
          </a:xfrm>
        </p:spPr>
        <p:txBody>
          <a:bodyPr vert="horz" lIns="68580" tIns="34290" rIns="68580" bIns="34290" rtlCol="0" anchor="t">
            <a:normAutofit/>
          </a:bodyPr>
          <a:lstStyle/>
          <a:p>
            <a:pPr>
              <a:spcBef>
                <a:spcPct val="0"/>
              </a:spcBef>
            </a:pPr>
            <a:r>
              <a:rPr lang="de-DE" dirty="0">
                <a:solidFill>
                  <a:schemeClr val="tx1">
                    <a:lumMod val="75000"/>
                    <a:lumOff val="25000"/>
                  </a:schemeClr>
                </a:solidFill>
                <a:latin typeface="+mj-lt"/>
              </a:rPr>
              <a:t>Eine Anleitung zum selber bauen</a:t>
            </a:r>
          </a:p>
        </p:txBody>
      </p:sp>
      <p:grpSp>
        <p:nvGrpSpPr>
          <p:cNvPr id="9" name="Group 30">
            <a:extLst>
              <a:ext uri="{FF2B5EF4-FFF2-40B4-BE49-F238E27FC236}">
                <a16:creationId xmlns:a16="http://schemas.microsoft.com/office/drawing/2014/main" id="{6B1A56D5-CBF6-0E49-8F0E-A9C7DD5F6C96}"/>
              </a:ext>
            </a:extLst>
          </p:cNvPr>
          <p:cNvGrpSpPr/>
          <p:nvPr/>
        </p:nvGrpSpPr>
        <p:grpSpPr>
          <a:xfrm>
            <a:off x="1766454" y="1326928"/>
            <a:ext cx="5611091" cy="576000"/>
            <a:chOff x="2984973" y="2023433"/>
            <a:chExt cx="5611091" cy="576000"/>
          </a:xfrm>
        </p:grpSpPr>
        <p:sp>
          <p:nvSpPr>
            <p:cNvPr id="10" name="Round Same Side Corner Rectangle 14">
              <a:extLst>
                <a:ext uri="{FF2B5EF4-FFF2-40B4-BE49-F238E27FC236}">
                  <a16:creationId xmlns:a16="http://schemas.microsoft.com/office/drawing/2014/main" id="{16246B10-C5B5-9744-AFCB-2F792A397D97}"/>
                </a:ext>
              </a:extLst>
            </p:cNvPr>
            <p:cNvSpPr/>
            <p:nvPr/>
          </p:nvSpPr>
          <p:spPr>
            <a:xfrm rot="5400000">
              <a:off x="5719936" y="-348671"/>
              <a:ext cx="432048" cy="5320208"/>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1" name="AutoShape 92">
              <a:extLst>
                <a:ext uri="{FF2B5EF4-FFF2-40B4-BE49-F238E27FC236}">
                  <a16:creationId xmlns:a16="http://schemas.microsoft.com/office/drawing/2014/main" id="{536F96F5-15BC-674F-9095-78452DF8BFAF}"/>
                </a:ext>
              </a:extLst>
            </p:cNvPr>
            <p:cNvSpPr>
              <a:spLocks noChangeAspect="1" noChangeArrowheads="1"/>
            </p:cNvSpPr>
            <p:nvPr/>
          </p:nvSpPr>
          <p:spPr bwMode="auto">
            <a:xfrm rot="16200000" flipH="1">
              <a:off x="2984973" y="2023433"/>
              <a:ext cx="576000" cy="576000"/>
            </a:xfrm>
            <a:prstGeom prst="ellipse">
              <a:avLst/>
            </a:prstGeom>
            <a:solidFill>
              <a:schemeClr val="bg1"/>
            </a:solidFill>
            <a:ln w="50800">
              <a:solidFill>
                <a:schemeClr val="accent2"/>
              </a:solidFill>
              <a:headEnd/>
              <a:tailEnd/>
            </a:ln>
            <a:effectLst/>
            <a:scene3d>
              <a:camera prst="orthographicFront">
                <a:rot lat="0" lon="0" rev="0"/>
              </a:camera>
              <a:lightRig rig="contrasting" dir="t">
                <a:rot lat="0" lon="0" rev="1500000"/>
              </a:lightRig>
            </a:scene3d>
            <a:sp3d prstMaterial="metal">
              <a:bevelT w="0" h="0"/>
            </a:sp3d>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fontAlgn="auto">
                <a:spcBef>
                  <a:spcPts val="0"/>
                </a:spcBef>
                <a:spcAft>
                  <a:spcPts val="0"/>
                </a:spcAft>
                <a:defRPr/>
              </a:pPr>
              <a:endParaRPr kumimoji="0" lang="ko-KR" altLang="en-US" sz="2800" dirty="0">
                <a:solidFill>
                  <a:schemeClr val="bg1"/>
                </a:solidFill>
              </a:endParaRPr>
            </a:p>
          </p:txBody>
        </p:sp>
        <p:sp>
          <p:nvSpPr>
            <p:cNvPr id="12" name="TextBox 16">
              <a:extLst>
                <a:ext uri="{FF2B5EF4-FFF2-40B4-BE49-F238E27FC236}">
                  <a16:creationId xmlns:a16="http://schemas.microsoft.com/office/drawing/2014/main" id="{BF1D5831-C36B-5748-9054-7B3771582EB3}"/>
                </a:ext>
              </a:extLst>
            </p:cNvPr>
            <p:cNvSpPr txBox="1"/>
            <p:nvPr/>
          </p:nvSpPr>
          <p:spPr>
            <a:xfrm>
              <a:off x="2988072" y="2126767"/>
              <a:ext cx="569802" cy="369332"/>
            </a:xfrm>
            <a:prstGeom prst="rect">
              <a:avLst/>
            </a:prstGeom>
            <a:noFill/>
          </p:spPr>
          <p:txBody>
            <a:bodyPr wrap="square" tIns="0" bIns="0" rtlCol="0" anchor="ctr">
              <a:spAutoFit/>
            </a:bodyPr>
            <a:lstStyle/>
            <a:p>
              <a:pPr algn="ctr"/>
              <a:endParaRPr lang="en-US" altLang="ko-KR" sz="2400" b="1" dirty="0">
                <a:solidFill>
                  <a:schemeClr val="accent2"/>
                </a:solidFill>
                <a:cs typeface="Arial" pitchFamily="34" charset="0"/>
              </a:endParaRPr>
            </a:p>
          </p:txBody>
        </p:sp>
        <p:sp>
          <p:nvSpPr>
            <p:cNvPr id="13" name="TextBox 17">
              <a:extLst>
                <a:ext uri="{FF2B5EF4-FFF2-40B4-BE49-F238E27FC236}">
                  <a16:creationId xmlns:a16="http://schemas.microsoft.com/office/drawing/2014/main" id="{B9E47741-46A3-1B4B-A5E3-FB63F03B3590}"/>
                </a:ext>
              </a:extLst>
            </p:cNvPr>
            <p:cNvSpPr txBox="1"/>
            <p:nvPr/>
          </p:nvSpPr>
          <p:spPr bwMode="auto">
            <a:xfrm>
              <a:off x="3667248" y="2150104"/>
              <a:ext cx="4752528" cy="307777"/>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endParaRPr lang="en-US" altLang="ko-KR" sz="1400" b="1" dirty="0">
                <a:solidFill>
                  <a:schemeClr val="bg1"/>
                </a:solidFill>
                <a:cs typeface="Arial" pitchFamily="34" charset="0"/>
              </a:endParaRPr>
            </a:p>
          </p:txBody>
        </p:sp>
      </p:grpSp>
    </p:spTree>
    <p:extLst>
      <p:ext uri="{BB962C8B-B14F-4D97-AF65-F5344CB8AC3E}">
        <p14:creationId xmlns:p14="http://schemas.microsoft.com/office/powerpoint/2010/main" val="3286467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OpenHAB vs VS Code einrichten</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252536" y="935891"/>
            <a:ext cx="8352928" cy="4201150"/>
            <a:chOff x="543355" y="2470974"/>
            <a:chExt cx="8352928" cy="4201150"/>
          </a:xfrm>
        </p:grpSpPr>
        <p:sp>
          <p:nvSpPr>
            <p:cNvPr id="13" name="TextBox 41">
              <a:extLst>
                <a:ext uri="{FF2B5EF4-FFF2-40B4-BE49-F238E27FC236}">
                  <a16:creationId xmlns:a16="http://schemas.microsoft.com/office/drawing/2014/main" id="{A0848348-428A-9A49-950A-DD9F05F15165}"/>
                </a:ext>
              </a:extLst>
            </p:cNvPr>
            <p:cNvSpPr txBox="1"/>
            <p:nvPr/>
          </p:nvSpPr>
          <p:spPr>
            <a:xfrm>
              <a:off x="1047411" y="2470974"/>
              <a:ext cx="7848872" cy="4201150"/>
            </a:xfrm>
            <a:prstGeom prst="rect">
              <a:avLst/>
            </a:prstGeom>
            <a:noFill/>
          </p:spPr>
          <p:txBody>
            <a:bodyPr wrap="square" rtlCol="0" anchor="ctr">
              <a:spAutoFit/>
            </a:bodyPr>
            <a:lstStyle/>
            <a:p>
              <a:pPr marL="228600" indent="-228600">
                <a:buFont typeface="+mj-lt"/>
                <a:buAutoNum type="arabicPeriod"/>
              </a:pPr>
              <a:r>
                <a:rPr lang="de-DE" sz="1200" dirty="0">
                  <a:solidFill>
                    <a:schemeClr val="bg1"/>
                  </a:solidFill>
                </a:rPr>
                <a:t>Sdd</a:t>
              </a:r>
            </a:p>
            <a:p>
              <a:pPr marL="228600" indent="-228600">
                <a:buFont typeface="+mj-lt"/>
                <a:buAutoNum type="arabicPeriod"/>
              </a:pPr>
              <a:r>
                <a:rPr lang="de-DE" sz="1200" dirty="0">
                  <a:solidFill>
                    <a:schemeClr val="bg1"/>
                  </a:solidFill>
                </a:rPr>
                <a:t>3434</a:t>
              </a:r>
            </a:p>
            <a:p>
              <a:pPr marL="228600" indent="-228600">
                <a:buFont typeface="+mj-lt"/>
                <a:buAutoNum type="arabicPeriod"/>
              </a:pPr>
              <a:r>
                <a:rPr lang="de-DE" sz="1200" dirty="0">
                  <a:solidFill>
                    <a:schemeClr val="bg1"/>
                  </a:solidFill>
                </a:rPr>
                <a:t>Dfdf</a:t>
              </a:r>
            </a:p>
            <a:p>
              <a:pPr marL="228600" indent="-228600">
                <a:buFont typeface="+mj-lt"/>
                <a:buAutoNum type="arabicPeriod"/>
              </a:pPr>
              <a:r>
                <a:rPr lang="de-DE" sz="1200" dirty="0">
                  <a:solidFill>
                    <a:schemeClr val="tx1">
                      <a:lumMod val="75000"/>
                      <a:lumOff val="25000"/>
                    </a:schemeClr>
                  </a:solidFill>
                </a:rPr>
                <a:t>SSH Verbindung von VS Code zum Raspberry Pi herstellen Remote Explorer (links im Fenster) &gt; SSH Targets    +  und dann in das </a:t>
              </a:r>
              <a:r>
                <a:rPr lang="de-DE" sz="1200" dirty="0" err="1">
                  <a:solidFill>
                    <a:schemeClr val="tx1">
                      <a:lumMod val="75000"/>
                      <a:lumOff val="25000"/>
                    </a:schemeClr>
                  </a:solidFill>
                </a:rPr>
                <a:t>pop</a:t>
              </a:r>
              <a:r>
                <a:rPr lang="de-DE" sz="1200" dirty="0">
                  <a:solidFill>
                    <a:schemeClr val="tx1">
                      <a:lumMod val="75000"/>
                      <a:lumOff val="25000"/>
                    </a:schemeClr>
                  </a:solidFill>
                </a:rPr>
                <a:t> </a:t>
              </a:r>
              <a:r>
                <a:rPr lang="de-DE" sz="1200" dirty="0" err="1">
                  <a:solidFill>
                    <a:schemeClr val="tx1">
                      <a:lumMod val="75000"/>
                      <a:lumOff val="25000"/>
                    </a:schemeClr>
                  </a:solidFill>
                </a:rPr>
                <a:t>up</a:t>
              </a:r>
              <a:r>
                <a:rPr lang="de-DE" sz="1200" dirty="0">
                  <a:solidFill>
                    <a:schemeClr val="tx1">
                      <a:lumMod val="75000"/>
                      <a:lumOff val="25000"/>
                    </a:schemeClr>
                  </a:solidFill>
                </a:rPr>
                <a:t> </a:t>
              </a:r>
              <a:r>
                <a:rPr lang="de-DE" sz="1200" dirty="0" err="1">
                  <a:solidFill>
                    <a:schemeClr val="tx1">
                      <a:lumMod val="75000"/>
                      <a:lumOff val="25000"/>
                    </a:schemeClr>
                  </a:solidFill>
                </a:rPr>
                <a:t>ssh</a:t>
              </a:r>
              <a:r>
                <a:rPr lang="de-DE" sz="1200" dirty="0">
                  <a:solidFill>
                    <a:schemeClr val="tx1">
                      <a:lumMod val="75000"/>
                      <a:lumOff val="25000"/>
                    </a:schemeClr>
                  </a:solidFill>
                </a:rPr>
                <a:t> </a:t>
              </a:r>
              <a:r>
                <a:rPr lang="de-DE" sz="1200" dirty="0" err="1">
                  <a:solidFill>
                    <a:schemeClr val="tx1">
                      <a:lumMod val="75000"/>
                      <a:lumOff val="25000"/>
                    </a:schemeClr>
                  </a:solidFill>
                </a:rPr>
                <a:t>openhabian@IP_des_Raspberry_Pi</a:t>
              </a:r>
              <a:r>
                <a:rPr lang="de-DE" sz="1200" dirty="0">
                  <a:solidFill>
                    <a:schemeClr val="tx1">
                      <a:lumMod val="75000"/>
                      <a:lumOff val="25000"/>
                    </a:schemeClr>
                  </a:solidFill>
                </a:rPr>
                <a:t> eingeben und nach dem Bestätigen das   Passwort eingeben:</a:t>
              </a:r>
            </a:p>
            <a:p>
              <a:pPr marL="228600" indent="-228600">
                <a:buFont typeface="+mj-lt"/>
                <a:buAutoNum type="arabicPeriod"/>
              </a:pPr>
              <a:endParaRPr lang="de-DE" sz="1200" dirty="0">
                <a:solidFill>
                  <a:schemeClr val="tx1">
                    <a:lumMod val="75000"/>
                    <a:lumOff val="25000"/>
                  </a:schemeClr>
                </a:solidFill>
              </a:endParaRPr>
            </a:p>
            <a:p>
              <a:pPr marL="228600" indent="-228600">
                <a:buFont typeface="+mj-lt"/>
                <a:buAutoNum type="arabicPeriod"/>
              </a:pPr>
              <a:endParaRPr lang="de-DE" sz="1200" dirty="0">
                <a:solidFill>
                  <a:schemeClr val="tx1">
                    <a:lumMod val="75000"/>
                    <a:lumOff val="25000"/>
                  </a:schemeClr>
                </a:solidFill>
              </a:endParaRPr>
            </a:p>
            <a:p>
              <a:pPr marL="228600" indent="-228600">
                <a:buFont typeface="+mj-lt"/>
                <a:buAutoNum type="arabicPeriod"/>
              </a:pPr>
              <a:endParaRPr lang="de-DE" sz="1200" dirty="0">
                <a:solidFill>
                  <a:schemeClr val="tx1">
                    <a:lumMod val="75000"/>
                    <a:lumOff val="25000"/>
                  </a:schemeClr>
                </a:solidFill>
              </a:endParaRPr>
            </a:p>
            <a:p>
              <a:pPr marL="228600" indent="-228600">
                <a:buFont typeface="+mj-lt"/>
                <a:buAutoNum type="arabicPeriod"/>
              </a:pPr>
              <a:endParaRPr lang="de-DE" sz="1200" dirty="0">
                <a:solidFill>
                  <a:schemeClr val="tx1">
                    <a:lumMod val="75000"/>
                    <a:lumOff val="25000"/>
                  </a:schemeClr>
                </a:solidFill>
              </a:endParaRPr>
            </a:p>
            <a:p>
              <a:pPr marL="228600" indent="-228600">
                <a:buFont typeface="+mj-lt"/>
                <a:buAutoNum type="arabicPeriod"/>
              </a:pPr>
              <a:endParaRPr lang="de-DE" sz="1200" dirty="0">
                <a:solidFill>
                  <a:schemeClr val="tx1">
                    <a:lumMod val="75000"/>
                    <a:lumOff val="25000"/>
                  </a:schemeClr>
                </a:solidFill>
              </a:endParaRPr>
            </a:p>
            <a:p>
              <a:pPr marL="228600" indent="-228600">
                <a:buFont typeface="+mj-lt"/>
                <a:buAutoNum type="arabicPeriod"/>
              </a:pPr>
              <a:endParaRPr lang="de-DE" sz="1200" dirty="0">
                <a:solidFill>
                  <a:schemeClr val="tx1">
                    <a:lumMod val="75000"/>
                    <a:lumOff val="25000"/>
                  </a:schemeClr>
                </a:solidFill>
              </a:endParaRPr>
            </a:p>
            <a:p>
              <a:endParaRPr lang="de-DE" sz="1200" dirty="0">
                <a:solidFill>
                  <a:schemeClr val="tx1">
                    <a:lumMod val="75000"/>
                    <a:lumOff val="25000"/>
                  </a:schemeClr>
                </a:solidFill>
              </a:endParaRPr>
            </a:p>
            <a:p>
              <a:pPr marL="228600" indent="-228600">
                <a:buFont typeface="+mj-lt"/>
                <a:buAutoNum type="arabicPeriod"/>
              </a:pPr>
              <a:endParaRPr lang="de-DE" sz="1200" dirty="0">
                <a:solidFill>
                  <a:schemeClr val="tx1">
                    <a:lumMod val="75000"/>
                    <a:lumOff val="25000"/>
                  </a:schemeClr>
                </a:solidFill>
              </a:endParaRPr>
            </a:p>
            <a:p>
              <a:pPr marL="228600" indent="-228600">
                <a:buFont typeface="+mj-lt"/>
                <a:buAutoNum type="arabicPeriod"/>
              </a:pPr>
              <a:r>
                <a:rPr lang="de-DE" sz="1200" dirty="0">
                  <a:solidFill>
                    <a:schemeClr val="tx1">
                      <a:lumMod val="75000"/>
                      <a:lumOff val="25000"/>
                    </a:schemeClr>
                  </a:solidFill>
                </a:rPr>
                <a:t>Jetzt können und Remote Explorer einzelne Ordner des Raspberry Pis hinzugefügt werden. Am einfachsten ist es den Ordner "/" hinzuzufügen, weil das der root Ordner ist</a:t>
              </a:r>
            </a:p>
            <a:p>
              <a:pPr marL="228600" indent="-228600">
                <a:buFont typeface="+mj-lt"/>
                <a:buAutoNum type="arabicPeriod"/>
              </a:pPr>
              <a:r>
                <a:rPr lang="de-DE" sz="1200" dirty="0">
                  <a:solidFill>
                    <a:schemeClr val="tx1">
                      <a:lumMod val="75000"/>
                      <a:lumOff val="25000"/>
                    </a:schemeClr>
                  </a:solidFill>
                </a:rPr>
                <a:t>Bei der ersten Verbindung erscheint unten rechts die Frage, ob wir die </a:t>
              </a:r>
              <a:r>
                <a:rPr lang="de-DE" sz="1200" dirty="0" err="1">
                  <a:solidFill>
                    <a:schemeClr val="tx1">
                      <a:lumMod val="75000"/>
                      <a:lumOff val="25000"/>
                    </a:schemeClr>
                  </a:solidFill>
                </a:rPr>
                <a:t>Openhab</a:t>
              </a:r>
              <a:r>
                <a:rPr lang="de-DE" sz="1200" dirty="0">
                  <a:solidFill>
                    <a:schemeClr val="tx1">
                      <a:lumMod val="75000"/>
                      <a:lumOff val="25000"/>
                    </a:schemeClr>
                  </a:solidFill>
                </a:rPr>
                <a:t> Erweiterung auf dem SSH Gerät aktivieren wollen. Diese bitte bestätigen</a:t>
              </a:r>
            </a:p>
            <a:p>
              <a:pPr marL="257175" indent="-257175">
                <a:buAutoNum type="arabicPeriod"/>
              </a:pPr>
              <a:endParaRPr lang="de-DE" sz="1350" dirty="0">
                <a:cs typeface="Calibri"/>
              </a:endParaRPr>
            </a:p>
            <a:p>
              <a:pPr marL="257175" indent="-257175">
                <a:buAutoNum type="arabicPeriod"/>
              </a:pPr>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sp>
          <p:nvSpPr>
            <p:cNvPr id="12" name="TextBox 40">
              <a:extLst>
                <a:ext uri="{FF2B5EF4-FFF2-40B4-BE49-F238E27FC236}">
                  <a16:creationId xmlns:a16="http://schemas.microsoft.com/office/drawing/2014/main" id="{1549674D-19A2-B74F-B42C-C8289532CC0E}"/>
                </a:ext>
              </a:extLst>
            </p:cNvPr>
            <p:cNvSpPr txBox="1"/>
            <p:nvPr/>
          </p:nvSpPr>
          <p:spPr>
            <a:xfrm>
              <a:off x="543355" y="2758593"/>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144871" y="4443958"/>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2"/>
            <a:extLst>
              <a:ext uri="{FF2B5EF4-FFF2-40B4-BE49-F238E27FC236}">
                <a16:creationId xmlns:a16="http://schemas.microsoft.com/office/drawing/2014/main" id="{CAF3F9CB-95C4-A34F-B7D8-02D46DE0A2F9}"/>
              </a:ext>
            </a:extLst>
          </p:cNvPr>
          <p:cNvSpPr txBox="1"/>
          <p:nvPr/>
        </p:nvSpPr>
        <p:spPr>
          <a:xfrm>
            <a:off x="0" y="4497554"/>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OpenHABian aufsetzen</a:t>
            </a:r>
            <a:endParaRPr lang="de-DE" dirty="0"/>
          </a:p>
          <a:p>
            <a:pPr lvl="0"/>
            <a:endParaRPr lang="en-US" altLang="ko-KR" sz="1200" dirty="0">
              <a:cs typeface="+mn-cs"/>
            </a:endParaRPr>
          </a:p>
        </p:txBody>
      </p:sp>
      <p:pic>
        <p:nvPicPr>
          <p:cNvPr id="10" name="Grafik 13" descr="Ein Bild, das Text enthält.&#10;&#10;Beschreibung automatisch generiert.">
            <a:extLst>
              <a:ext uri="{FF2B5EF4-FFF2-40B4-BE49-F238E27FC236}">
                <a16:creationId xmlns:a16="http://schemas.microsoft.com/office/drawing/2014/main" id="{86E81319-A864-F942-965F-1A48562FCB62}"/>
              </a:ext>
            </a:extLst>
          </p:cNvPr>
          <p:cNvPicPr>
            <a:picLocks noChangeAspect="1"/>
          </p:cNvPicPr>
          <p:nvPr/>
        </p:nvPicPr>
        <p:blipFill rotWithShape="1">
          <a:blip r:embed="rId3"/>
          <a:srcRect l="-1866" r="186" b="64846"/>
          <a:stretch/>
        </p:blipFill>
        <p:spPr>
          <a:xfrm>
            <a:off x="231279" y="2139702"/>
            <a:ext cx="6490881" cy="1223834"/>
          </a:xfrm>
          <a:prstGeom prst="rect">
            <a:avLst/>
          </a:prstGeom>
        </p:spPr>
      </p:pic>
    </p:spTree>
    <p:extLst>
      <p:ext uri="{BB962C8B-B14F-4D97-AF65-F5344CB8AC3E}">
        <p14:creationId xmlns:p14="http://schemas.microsoft.com/office/powerpoint/2010/main" val="3140247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OpenHAB Sitemaps und Items einrichten</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252536" y="1114907"/>
            <a:ext cx="8424936" cy="2249684"/>
            <a:chOff x="543355" y="2758593"/>
            <a:chExt cx="8424936" cy="2249684"/>
          </a:xfrm>
        </p:grpSpPr>
        <p:sp>
          <p:nvSpPr>
            <p:cNvPr id="12" name="TextBox 40">
              <a:extLst>
                <a:ext uri="{FF2B5EF4-FFF2-40B4-BE49-F238E27FC236}">
                  <a16:creationId xmlns:a16="http://schemas.microsoft.com/office/drawing/2014/main" id="{1549674D-19A2-B74F-B42C-C8289532CC0E}"/>
                </a:ext>
              </a:extLst>
            </p:cNvPr>
            <p:cNvSpPr txBox="1"/>
            <p:nvPr/>
          </p:nvSpPr>
          <p:spPr>
            <a:xfrm>
              <a:off x="543355" y="2758593"/>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1119419" y="3230867"/>
              <a:ext cx="7848872" cy="1777410"/>
            </a:xfrm>
            <a:prstGeom prst="rect">
              <a:avLst/>
            </a:prstGeom>
            <a:noFill/>
          </p:spPr>
          <p:txBody>
            <a:bodyPr wrap="square" rtlCol="0" anchor="ctr">
              <a:spAutoFit/>
            </a:bodyPr>
            <a:lstStyle/>
            <a:p>
              <a:pPr marL="257175" indent="-257175">
                <a:buAutoNum type="arabicPeriod"/>
              </a:pPr>
              <a:r>
                <a:rPr lang="de-DE" sz="1200" dirty="0">
                  <a:solidFill>
                    <a:schemeClr val="tx1">
                      <a:lumMod val="75000"/>
                      <a:lumOff val="25000"/>
                    </a:schemeClr>
                  </a:solidFill>
                </a:rPr>
                <a:t>Mit VS Code Remote Explorer den Ordner </a:t>
              </a:r>
              <a:r>
                <a:rPr lang="de-DE" sz="1200" b="1" dirty="0">
                  <a:solidFill>
                    <a:schemeClr val="tx1">
                      <a:lumMod val="75000"/>
                      <a:lumOff val="25000"/>
                    </a:schemeClr>
                  </a:solidFill>
                </a:rPr>
                <a:t>"/</a:t>
              </a:r>
              <a:r>
                <a:rPr lang="de-DE" sz="1200" b="1" dirty="0" err="1">
                  <a:solidFill>
                    <a:schemeClr val="tx1">
                      <a:lumMod val="75000"/>
                      <a:lumOff val="25000"/>
                    </a:schemeClr>
                  </a:solidFill>
                </a:rPr>
                <a:t>etc</a:t>
              </a:r>
              <a:r>
                <a:rPr lang="de-DE" sz="1200" b="1" dirty="0">
                  <a:solidFill>
                    <a:schemeClr val="tx1">
                      <a:lumMod val="75000"/>
                      <a:lumOff val="25000"/>
                    </a:schemeClr>
                  </a:solidFill>
                </a:rPr>
                <a:t>/openhab2/"</a:t>
              </a:r>
              <a:r>
                <a:rPr lang="de-DE" sz="1200" dirty="0">
                  <a:solidFill>
                    <a:schemeClr val="tx1">
                      <a:lumMod val="75000"/>
                      <a:lumOff val="25000"/>
                    </a:schemeClr>
                  </a:solidFill>
                </a:rPr>
                <a:t> öffnen. Hier liegen die für uns wichtigsten            Dokumente Sitemaps und Items</a:t>
              </a:r>
            </a:p>
            <a:p>
              <a:pPr marL="257175" indent="-257175">
                <a:buAutoNum type="arabicPeriod"/>
              </a:pPr>
              <a:r>
                <a:rPr lang="de-DE" sz="1200" dirty="0">
                  <a:solidFill>
                    <a:schemeClr val="tx1">
                      <a:lumMod val="75000"/>
                      <a:lumOff val="25000"/>
                    </a:schemeClr>
                  </a:solidFill>
                </a:rPr>
                <a:t>Sitemaps und Items bieten einige Möglichkeiten und Funktionen die in der Doku oder auch unzähligen           YouTube Videos erklärt werden. </a:t>
              </a:r>
              <a:r>
                <a:rPr lang="de-DE" sz="1200" dirty="0">
                  <a:solidFill>
                    <a:schemeClr val="tx1">
                      <a:lumMod val="75000"/>
                      <a:lumOff val="25000"/>
                    </a:schemeClr>
                  </a:solidFill>
                  <a:hlinkClick r:id="rId2">
                    <a:extLst>
                      <a:ext uri="{A12FA001-AC4F-418D-AE19-62706E023703}">
                        <ahyp:hlinkClr xmlns:ahyp="http://schemas.microsoft.com/office/drawing/2018/hyperlinkcolor" val="tx"/>
                      </a:ext>
                    </a:extLst>
                  </a:hlinkClick>
                </a:rPr>
                <a:t>Hier</a:t>
              </a:r>
              <a:r>
                <a:rPr lang="de-DE" sz="1200" dirty="0">
                  <a:solidFill>
                    <a:schemeClr val="tx1">
                      <a:lumMod val="75000"/>
                      <a:lumOff val="25000"/>
                    </a:schemeClr>
                  </a:solidFill>
                </a:rPr>
                <a:t> ein gutes Video </a:t>
              </a:r>
            </a:p>
            <a:p>
              <a:pPr marL="257175" indent="-257175">
                <a:buAutoNum type="arabicPeriod"/>
              </a:pPr>
              <a:endParaRPr lang="de-DE" sz="1200" dirty="0">
                <a:cs typeface="Calibri"/>
              </a:endParaRP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106604" y="4529420"/>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3"/>
            <a:extLst>
              <a:ext uri="{FF2B5EF4-FFF2-40B4-BE49-F238E27FC236}">
                <a16:creationId xmlns:a16="http://schemas.microsoft.com/office/drawing/2014/main" id="{CAF3F9CB-95C4-A34F-B7D8-02D46DE0A2F9}"/>
              </a:ext>
            </a:extLst>
          </p:cNvPr>
          <p:cNvSpPr txBox="1"/>
          <p:nvPr/>
        </p:nvSpPr>
        <p:spPr>
          <a:xfrm>
            <a:off x="-42925" y="4566086"/>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OpenHAB VS Code einrichten</a:t>
            </a:r>
            <a:endParaRPr lang="de-DE" dirty="0"/>
          </a:p>
          <a:p>
            <a:pPr lvl="0"/>
            <a:endParaRPr lang="en-US" altLang="ko-KR" sz="1200" dirty="0">
              <a:cs typeface="+mn-cs"/>
            </a:endParaRPr>
          </a:p>
        </p:txBody>
      </p:sp>
    </p:spTree>
    <p:extLst>
      <p:ext uri="{BB962C8B-B14F-4D97-AF65-F5344CB8AC3E}">
        <p14:creationId xmlns:p14="http://schemas.microsoft.com/office/powerpoint/2010/main" val="42802117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OpenHAB Sitemaps und Items einrichten</a:t>
            </a:r>
            <a:endParaRPr lang="ko-KR" altLang="en-US" dirty="0"/>
          </a:p>
        </p:txBody>
      </p:sp>
      <p:sp>
        <p:nvSpPr>
          <p:cNvPr id="13" name="TextBox 41">
            <a:extLst>
              <a:ext uri="{FF2B5EF4-FFF2-40B4-BE49-F238E27FC236}">
                <a16:creationId xmlns:a16="http://schemas.microsoft.com/office/drawing/2014/main" id="{A0848348-428A-9A49-950A-DD9F05F15165}"/>
              </a:ext>
            </a:extLst>
          </p:cNvPr>
          <p:cNvSpPr txBox="1"/>
          <p:nvPr/>
        </p:nvSpPr>
        <p:spPr>
          <a:xfrm>
            <a:off x="28660" y="1275606"/>
            <a:ext cx="4393388" cy="4178067"/>
          </a:xfrm>
          <a:prstGeom prst="rect">
            <a:avLst/>
          </a:prstGeom>
          <a:noFill/>
        </p:spPr>
        <p:txBody>
          <a:bodyPr wrap="square" rtlCol="0" anchor="ctr">
            <a:spAutoFit/>
          </a:bodyPr>
          <a:lstStyle/>
          <a:p>
            <a:r>
              <a:rPr lang="de-DE" sz="1200" b="1">
                <a:solidFill>
                  <a:schemeClr val="tx1">
                    <a:lumMod val="75000"/>
                    <a:lumOff val="25000"/>
                  </a:schemeClr>
                </a:solidFill>
              </a:rPr>
              <a:t>Sitemaps einrichten und bearbeiten</a:t>
            </a:r>
          </a:p>
          <a:p>
            <a:pPr marL="228600" indent="-228600" fontAlgn="t">
              <a:buFont typeface="+mj-lt"/>
              <a:buAutoNum type="arabicPeriod"/>
            </a:pPr>
            <a:r>
              <a:rPr lang="de-DE" sz="1200">
                <a:solidFill>
                  <a:schemeClr val="tx1">
                    <a:lumMod val="75000"/>
                    <a:lumOff val="25000"/>
                  </a:schemeClr>
                </a:solidFill>
              </a:rPr>
              <a:t>In "/etc/openhab2/sitemaps" eine Datei Zuhause.sitemap erstellen</a:t>
            </a:r>
          </a:p>
          <a:p>
            <a:pPr marL="228600" indent="-228600" fontAlgn="t">
              <a:buFont typeface="+mj-lt"/>
              <a:buAutoNum type="arabicPeriod"/>
            </a:pPr>
            <a:r>
              <a:rPr lang="de-DE" sz="1200">
                <a:solidFill>
                  <a:schemeClr val="tx1">
                    <a:lumMod val="75000"/>
                    <a:lumOff val="25000"/>
                  </a:schemeClr>
                </a:solidFill>
              </a:rPr>
              <a:t>Eine Beispiel Sitemap kann </a:t>
            </a:r>
            <a:r>
              <a:rPr lang="de-DE" sz="1200">
                <a:solidFill>
                  <a:schemeClr val="tx1">
                    <a:lumMod val="75000"/>
                    <a:lumOff val="25000"/>
                  </a:schemeClr>
                </a:solidFill>
                <a:hlinkClick r:id="rId2">
                  <a:extLst>
                    <a:ext uri="{A12FA001-AC4F-418D-AE19-62706E023703}">
                      <ahyp:hlinkClr xmlns:ahyp="http://schemas.microsoft.com/office/drawing/2018/hyperlinkcolor" val="tx"/>
                    </a:ext>
                  </a:extLst>
                </a:hlinkClick>
              </a:rPr>
              <a:t>hier</a:t>
            </a:r>
            <a:r>
              <a:rPr lang="de-DE" sz="1200">
                <a:solidFill>
                  <a:schemeClr val="tx1">
                    <a:lumMod val="75000"/>
                    <a:lumOff val="25000"/>
                  </a:schemeClr>
                </a:solidFill>
              </a:rPr>
              <a:t> heruntergeladen werden Durch klicken auf das Openhab logo oben rechts, während man eine .sitemap Datei geöffnet hat, wird eine Vorschau des Basic UI geladen</a:t>
            </a:r>
          </a:p>
          <a:p>
            <a:pPr fontAlgn="t"/>
            <a:endParaRPr lang="de-DE" sz="1200">
              <a:solidFill>
                <a:schemeClr val="tx1">
                  <a:lumMod val="75000"/>
                  <a:lumOff val="25000"/>
                </a:schemeClr>
              </a:solidFill>
            </a:endParaRPr>
          </a:p>
          <a:p>
            <a:pPr fontAlgn="t"/>
            <a:r>
              <a:rPr lang="de-DE" sz="1200" b="1">
                <a:solidFill>
                  <a:schemeClr val="tx1">
                    <a:lumMod val="75000"/>
                    <a:lumOff val="25000"/>
                  </a:schemeClr>
                </a:solidFill>
              </a:rPr>
              <a:t>Items einrichten und bearbeiten</a:t>
            </a:r>
          </a:p>
          <a:p>
            <a:pPr marL="228600" indent="-228600" fontAlgn="t">
              <a:buFont typeface="+mj-lt"/>
              <a:buAutoNum type="arabicPeriod"/>
            </a:pPr>
            <a:r>
              <a:rPr lang="de-DE" sz="1200">
                <a:solidFill>
                  <a:schemeClr val="tx1">
                    <a:lumMod val="75000"/>
                    <a:lumOff val="25000"/>
                  </a:schemeClr>
                </a:solidFill>
              </a:rPr>
              <a:t>In "/etc/openhab2/items" eine Datei home.items erstellen</a:t>
            </a:r>
          </a:p>
          <a:p>
            <a:pPr marL="228600" indent="-228600" fontAlgn="t">
              <a:buFont typeface="+mj-lt"/>
              <a:buAutoNum type="arabicPeriod"/>
            </a:pPr>
            <a:r>
              <a:rPr lang="de-DE" sz="1200">
                <a:solidFill>
                  <a:schemeClr val="tx1">
                    <a:lumMod val="75000"/>
                    <a:lumOff val="25000"/>
                  </a:schemeClr>
                </a:solidFill>
              </a:rPr>
              <a:t>Eine Beispiel Items Datei kann </a:t>
            </a:r>
            <a:r>
              <a:rPr lang="de-DE" sz="1200">
                <a:solidFill>
                  <a:schemeClr val="tx1">
                    <a:lumMod val="75000"/>
                    <a:lumOff val="25000"/>
                  </a:schemeClr>
                </a:solidFill>
                <a:hlinkClick r:id="rId3">
                  <a:extLst>
                    <a:ext uri="{A12FA001-AC4F-418D-AE19-62706E023703}">
                      <ahyp:hlinkClr xmlns:ahyp="http://schemas.microsoft.com/office/drawing/2018/hyperlinkcolor" val="tx"/>
                    </a:ext>
                  </a:extLst>
                </a:hlinkClick>
              </a:rPr>
              <a:t>hier</a:t>
            </a:r>
            <a:r>
              <a:rPr lang="de-DE" sz="1200">
                <a:solidFill>
                  <a:schemeClr val="tx1">
                    <a:lumMod val="75000"/>
                    <a:lumOff val="25000"/>
                  </a:schemeClr>
                </a:solidFill>
              </a:rPr>
              <a:t> heruntergeladen werden </a:t>
            </a:r>
          </a:p>
          <a:p>
            <a:pPr marL="228600" indent="-228600" fontAlgn="t">
              <a:buFont typeface="+mj-lt"/>
              <a:buAutoNum type="arabicPeriod"/>
            </a:pPr>
            <a:r>
              <a:rPr lang="de-DE" sz="1200">
                <a:solidFill>
                  <a:schemeClr val="tx1">
                    <a:lumMod val="75000"/>
                    <a:lumOff val="25000"/>
                  </a:schemeClr>
                </a:solidFill>
              </a:rPr>
              <a:t>Durch das Klicken auf das Openhab Logo links, öffnet sich eine Liste aller Items und Things, die im Paper UI eingerichtet wurden. Diese können durch einen Doppelklick in die gerade geöffnete .items Datei eingefügt werden.</a:t>
            </a: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200" dirty="0">
              <a:cs typeface="Calibri"/>
            </a:endParaRP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sp>
        <p:nvSpPr>
          <p:cNvPr id="9" name="Abgerundetes Rechteck 8">
            <a:extLst>
              <a:ext uri="{FF2B5EF4-FFF2-40B4-BE49-F238E27FC236}">
                <a16:creationId xmlns:a16="http://schemas.microsoft.com/office/drawing/2014/main" id="{BC4400E6-6B9C-1441-A2AC-8F8D79E1C284}"/>
              </a:ext>
            </a:extLst>
          </p:cNvPr>
          <p:cNvSpPr/>
          <p:nvPr/>
        </p:nvSpPr>
        <p:spPr>
          <a:xfrm>
            <a:off x="106604" y="4529420"/>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4"/>
            <a:extLst>
              <a:ext uri="{FF2B5EF4-FFF2-40B4-BE49-F238E27FC236}">
                <a16:creationId xmlns:a16="http://schemas.microsoft.com/office/drawing/2014/main" id="{CAF3F9CB-95C4-A34F-B7D8-02D46DE0A2F9}"/>
              </a:ext>
            </a:extLst>
          </p:cNvPr>
          <p:cNvSpPr txBox="1"/>
          <p:nvPr/>
        </p:nvSpPr>
        <p:spPr>
          <a:xfrm>
            <a:off x="-42925" y="4566086"/>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OpenHAB VS Code einrichten</a:t>
            </a:r>
            <a:endParaRPr lang="de-DE" dirty="0"/>
          </a:p>
          <a:p>
            <a:pPr lvl="0"/>
            <a:endParaRPr lang="en-US" altLang="ko-KR" sz="1200" dirty="0">
              <a:cs typeface="+mn-cs"/>
            </a:endParaRPr>
          </a:p>
        </p:txBody>
      </p:sp>
      <p:pic>
        <p:nvPicPr>
          <p:cNvPr id="10" name="Grafik 13" descr="Ein Bild, das Screenshot, Monitor, Bildschirm, Computer enthält.&#10;&#10;Beschreibung automatisch generiert.">
            <a:extLst>
              <a:ext uri="{FF2B5EF4-FFF2-40B4-BE49-F238E27FC236}">
                <a16:creationId xmlns:a16="http://schemas.microsoft.com/office/drawing/2014/main" id="{DB933C1F-6A0E-1D44-889E-685DB435EB23}"/>
              </a:ext>
            </a:extLst>
          </p:cNvPr>
          <p:cNvPicPr>
            <a:picLocks noChangeAspect="1"/>
          </p:cNvPicPr>
          <p:nvPr/>
        </p:nvPicPr>
        <p:blipFill rotWithShape="1">
          <a:blip r:embed="rId5"/>
          <a:srcRect b="26054"/>
          <a:stretch/>
        </p:blipFill>
        <p:spPr>
          <a:xfrm>
            <a:off x="4415796" y="1089965"/>
            <a:ext cx="4560280" cy="1841826"/>
          </a:xfrm>
          <a:prstGeom prst="rect">
            <a:avLst/>
          </a:prstGeom>
        </p:spPr>
      </p:pic>
      <p:pic>
        <p:nvPicPr>
          <p:cNvPr id="14" name="Grafik 14" descr="Ein Bild, das Text enthält.&#10;&#10;Beschreibung automatisch generiert.">
            <a:extLst>
              <a:ext uri="{FF2B5EF4-FFF2-40B4-BE49-F238E27FC236}">
                <a16:creationId xmlns:a16="http://schemas.microsoft.com/office/drawing/2014/main" id="{E26EB8AD-9E42-2445-ADB7-128F6BBFF5E4}"/>
              </a:ext>
            </a:extLst>
          </p:cNvPr>
          <p:cNvPicPr>
            <a:picLocks noChangeAspect="1"/>
          </p:cNvPicPr>
          <p:nvPr/>
        </p:nvPicPr>
        <p:blipFill rotWithShape="1">
          <a:blip r:embed="rId6"/>
          <a:srcRect b="22578"/>
          <a:stretch/>
        </p:blipFill>
        <p:spPr>
          <a:xfrm>
            <a:off x="4422048" y="3088434"/>
            <a:ext cx="4644784" cy="1964145"/>
          </a:xfrm>
          <a:prstGeom prst="rect">
            <a:avLst/>
          </a:prstGeom>
        </p:spPr>
      </p:pic>
    </p:spTree>
    <p:extLst>
      <p:ext uri="{BB962C8B-B14F-4D97-AF65-F5344CB8AC3E}">
        <p14:creationId xmlns:p14="http://schemas.microsoft.com/office/powerpoint/2010/main" val="859517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Basic UI + IOS App einrichten</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252536" y="1172894"/>
            <a:ext cx="8265899" cy="2084696"/>
            <a:chOff x="543355" y="2758593"/>
            <a:chExt cx="8265899" cy="2084696"/>
          </a:xfrm>
        </p:grpSpPr>
        <p:sp>
          <p:nvSpPr>
            <p:cNvPr id="12" name="TextBox 40">
              <a:extLst>
                <a:ext uri="{FF2B5EF4-FFF2-40B4-BE49-F238E27FC236}">
                  <a16:creationId xmlns:a16="http://schemas.microsoft.com/office/drawing/2014/main" id="{1549674D-19A2-B74F-B42C-C8289532CC0E}"/>
                </a:ext>
              </a:extLst>
            </p:cNvPr>
            <p:cNvSpPr txBox="1"/>
            <p:nvPr/>
          </p:nvSpPr>
          <p:spPr>
            <a:xfrm>
              <a:off x="543355" y="2758593"/>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960382" y="3250545"/>
              <a:ext cx="7848872" cy="1592744"/>
            </a:xfrm>
            <a:prstGeom prst="rect">
              <a:avLst/>
            </a:prstGeom>
            <a:noFill/>
          </p:spPr>
          <p:txBody>
            <a:bodyPr wrap="square" rtlCol="0" anchor="ctr">
              <a:spAutoFit/>
            </a:bodyPr>
            <a:lstStyle/>
            <a:p>
              <a:pPr marL="257175" indent="-257175">
                <a:buAutoNum type="arabicPeriod"/>
              </a:pPr>
              <a:r>
                <a:rPr lang="de-DE" sz="1200" dirty="0">
                  <a:solidFill>
                    <a:schemeClr val="tx1">
                      <a:lumMod val="75000"/>
                      <a:lumOff val="25000"/>
                    </a:schemeClr>
                  </a:solidFill>
                </a:rPr>
                <a:t>Unter diesem </a:t>
              </a:r>
              <a:r>
                <a:rPr lang="de-DE" sz="1200" dirty="0">
                  <a:solidFill>
                    <a:schemeClr val="tx1">
                      <a:lumMod val="75000"/>
                      <a:lumOff val="25000"/>
                    </a:schemeClr>
                  </a:solidFill>
                  <a:hlinkClick r:id="rId2"/>
                </a:rPr>
                <a:t>Link</a:t>
              </a:r>
              <a:r>
                <a:rPr lang="de-DE" sz="1200" dirty="0">
                  <a:solidFill>
                    <a:schemeClr val="tx1">
                      <a:lumMod val="75000"/>
                      <a:lumOff val="25000"/>
                    </a:schemeClr>
                  </a:solidFill>
                </a:rPr>
                <a:t> kann das Basic UI erreicht werden. Dieses spiegelt die Einstellungen der Sitemap wieder. Es können auch mehrere Sitemaps erstellt werden und dann im Basic UI ausgewählt werden.</a:t>
              </a:r>
            </a:p>
            <a:p>
              <a:pPr marL="257175" indent="-257175">
                <a:buAutoNum type="arabicPeriod"/>
              </a:pPr>
              <a:r>
                <a:rPr lang="de-DE" sz="1200" dirty="0">
                  <a:solidFill>
                    <a:schemeClr val="tx1">
                      <a:lumMod val="75000"/>
                      <a:lumOff val="25000"/>
                    </a:schemeClr>
                  </a:solidFill>
                </a:rPr>
                <a:t>Im App Store oder Google Play Store nach "</a:t>
              </a:r>
              <a:r>
                <a:rPr lang="de-DE" sz="1200" dirty="0" err="1">
                  <a:solidFill>
                    <a:schemeClr val="tx1">
                      <a:lumMod val="75000"/>
                      <a:lumOff val="25000"/>
                    </a:schemeClr>
                  </a:solidFill>
                </a:rPr>
                <a:t>openHAB</a:t>
              </a:r>
              <a:r>
                <a:rPr lang="de-DE" sz="1200" dirty="0">
                  <a:solidFill>
                    <a:schemeClr val="tx1">
                      <a:lumMod val="75000"/>
                      <a:lumOff val="25000"/>
                    </a:schemeClr>
                  </a:solidFill>
                </a:rPr>
                <a:t>" suchen und die offizielle App installieren</a:t>
              </a:r>
            </a:p>
            <a:p>
              <a:pPr marL="257175" indent="-257175">
                <a:buAutoNum type="arabicPeriod"/>
              </a:pPr>
              <a:r>
                <a:rPr lang="de-DE" sz="1200" dirty="0">
                  <a:solidFill>
                    <a:schemeClr val="tx1">
                      <a:lumMod val="75000"/>
                      <a:lumOff val="25000"/>
                    </a:schemeClr>
                  </a:solidFill>
                </a:rPr>
                <a:t>In den Einstellungen der App bei lokale URL </a:t>
              </a:r>
              <a:r>
                <a:rPr lang="de-DE" sz="1200" dirty="0">
                  <a:solidFill>
                    <a:schemeClr val="tx1">
                      <a:lumMod val="75000"/>
                      <a:lumOff val="25000"/>
                    </a:schemeClr>
                  </a:solidFill>
                  <a:hlinkClick r:id="rId3">
                    <a:extLst>
                      <a:ext uri="{A12FA001-AC4F-418D-AE19-62706E023703}">
                        <ahyp:hlinkClr xmlns:ahyp="http://schemas.microsoft.com/office/drawing/2018/hyperlinkcolor" val="tx"/>
                      </a:ext>
                    </a:extLst>
                  </a:hlinkClick>
                </a:rPr>
                <a:t>http://IP_des_Raspberry_PI:8080</a:t>
              </a:r>
              <a:r>
                <a:rPr lang="de-DE" sz="1200" dirty="0">
                  <a:solidFill>
                    <a:schemeClr val="tx1">
                      <a:lumMod val="75000"/>
                      <a:lumOff val="25000"/>
                    </a:schemeClr>
                  </a:solidFill>
                </a:rPr>
                <a:t> eintragen und jetzt sollte nach einem Aktualisieren das Basic UI auch in der App verfügbar sein</a:t>
              </a:r>
            </a:p>
            <a:p>
              <a:pPr marL="257175" indent="-257175">
                <a:buAutoNum type="arabicPeriod"/>
              </a:pPr>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106604" y="4587407"/>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4"/>
            <a:extLst>
              <a:ext uri="{FF2B5EF4-FFF2-40B4-BE49-F238E27FC236}">
                <a16:creationId xmlns:a16="http://schemas.microsoft.com/office/drawing/2014/main" id="{CAF3F9CB-95C4-A34F-B7D8-02D46DE0A2F9}"/>
              </a:ext>
            </a:extLst>
          </p:cNvPr>
          <p:cNvSpPr txBox="1"/>
          <p:nvPr/>
        </p:nvSpPr>
        <p:spPr>
          <a:xfrm>
            <a:off x="-42925" y="4624073"/>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OpenHAB Sitemaps und Items aufsetzen</a:t>
            </a:r>
            <a:endParaRPr lang="de-DE" dirty="0"/>
          </a:p>
          <a:p>
            <a:pPr lvl="0"/>
            <a:endParaRPr lang="en-US" altLang="ko-KR" sz="1200" dirty="0">
              <a:cs typeface="+mn-cs"/>
            </a:endParaRPr>
          </a:p>
        </p:txBody>
      </p:sp>
      <p:pic>
        <p:nvPicPr>
          <p:cNvPr id="14" name="Grafik 5" descr="Ein Bild, das Text enthält.&#10;&#10;Beschreibung automatisch generiert.">
            <a:extLst>
              <a:ext uri="{FF2B5EF4-FFF2-40B4-BE49-F238E27FC236}">
                <a16:creationId xmlns:a16="http://schemas.microsoft.com/office/drawing/2014/main" id="{8B567D33-14AD-7444-A6CE-99335AA1CF73}"/>
              </a:ext>
            </a:extLst>
          </p:cNvPr>
          <p:cNvPicPr>
            <a:picLocks noChangeAspect="1"/>
          </p:cNvPicPr>
          <p:nvPr/>
        </p:nvPicPr>
        <p:blipFill>
          <a:blip r:embed="rId5"/>
          <a:stretch>
            <a:fillRect/>
          </a:stretch>
        </p:blipFill>
        <p:spPr>
          <a:xfrm>
            <a:off x="3707903" y="2787774"/>
            <a:ext cx="4198855" cy="2293382"/>
          </a:xfrm>
          <a:prstGeom prst="rect">
            <a:avLst/>
          </a:prstGeom>
        </p:spPr>
      </p:pic>
    </p:spTree>
    <p:extLst>
      <p:ext uri="{BB962C8B-B14F-4D97-AF65-F5344CB8AC3E}">
        <p14:creationId xmlns:p14="http://schemas.microsoft.com/office/powerpoint/2010/main" val="2497196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Automations-Regeln erstellen</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252536" y="1188269"/>
            <a:ext cx="8586389" cy="1610828"/>
            <a:chOff x="543355" y="2758593"/>
            <a:chExt cx="8586389" cy="1610828"/>
          </a:xfrm>
        </p:grpSpPr>
        <p:sp>
          <p:nvSpPr>
            <p:cNvPr id="12" name="TextBox 40">
              <a:extLst>
                <a:ext uri="{FF2B5EF4-FFF2-40B4-BE49-F238E27FC236}">
                  <a16:creationId xmlns:a16="http://schemas.microsoft.com/office/drawing/2014/main" id="{1549674D-19A2-B74F-B42C-C8289532CC0E}"/>
                </a:ext>
              </a:extLst>
            </p:cNvPr>
            <p:cNvSpPr txBox="1"/>
            <p:nvPr/>
          </p:nvSpPr>
          <p:spPr>
            <a:xfrm>
              <a:off x="543355" y="2758593"/>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1014890" y="3353758"/>
              <a:ext cx="8114854" cy="1015663"/>
            </a:xfrm>
            <a:prstGeom prst="rect">
              <a:avLst/>
            </a:prstGeom>
            <a:noFill/>
          </p:spPr>
          <p:txBody>
            <a:bodyPr wrap="square" rtlCol="0" anchor="ctr">
              <a:spAutoFit/>
            </a:bodyPr>
            <a:lstStyle/>
            <a:p>
              <a:pPr marL="257175" indent="-257175">
                <a:buAutoNum type="arabicPeriod"/>
              </a:pPr>
              <a:r>
                <a:rPr lang="de-DE" sz="1200" dirty="0">
                  <a:solidFill>
                    <a:schemeClr val="tx1">
                      <a:lumMod val="75000"/>
                      <a:lumOff val="25000"/>
                    </a:schemeClr>
                  </a:solidFill>
                </a:rPr>
                <a:t>Unter diesem </a:t>
              </a:r>
              <a:r>
                <a:rPr lang="de-DE" sz="1200" dirty="0">
                  <a:solidFill>
                    <a:schemeClr val="tx1">
                      <a:lumMod val="75000"/>
                      <a:lumOff val="25000"/>
                    </a:schemeClr>
                  </a:solidFill>
                  <a:hlinkClick r:id="rId2">
                    <a:extLst>
                      <a:ext uri="{A12FA001-AC4F-418D-AE19-62706E023703}">
                        <ahyp:hlinkClr xmlns:ahyp="http://schemas.microsoft.com/office/drawing/2018/hyperlinkcolor" val="tx"/>
                      </a:ext>
                    </a:extLst>
                  </a:hlinkClick>
                </a:rPr>
                <a:t>Link</a:t>
              </a:r>
              <a:r>
                <a:rPr lang="de-DE" sz="1200" dirty="0">
                  <a:solidFill>
                    <a:schemeClr val="tx1">
                      <a:lumMod val="75000"/>
                      <a:lumOff val="25000"/>
                    </a:schemeClr>
                  </a:solidFill>
                </a:rPr>
                <a:t> </a:t>
              </a:r>
              <a:r>
                <a:rPr lang="de-DE" sz="1200" b="1" dirty="0">
                  <a:solidFill>
                    <a:schemeClr val="tx1">
                      <a:lumMod val="75000"/>
                      <a:lumOff val="25000"/>
                    </a:schemeClr>
                  </a:solidFill>
                </a:rPr>
                <a:t>Add-</a:t>
              </a:r>
              <a:r>
                <a:rPr lang="de-DE" sz="1200" b="1" dirty="0" err="1">
                  <a:solidFill>
                    <a:schemeClr val="tx1">
                      <a:lumMod val="75000"/>
                      <a:lumOff val="25000"/>
                    </a:schemeClr>
                  </a:solidFill>
                </a:rPr>
                <a:t>ons</a:t>
              </a:r>
              <a:r>
                <a:rPr lang="de-DE" sz="1200" b="1" dirty="0">
                  <a:solidFill>
                    <a:schemeClr val="tx1">
                      <a:lumMod val="75000"/>
                      <a:lumOff val="25000"/>
                    </a:schemeClr>
                  </a:solidFill>
                </a:rPr>
                <a:t> &gt; </a:t>
              </a:r>
              <a:r>
                <a:rPr lang="de-DE" sz="1200" b="1" dirty="0" err="1">
                  <a:solidFill>
                    <a:schemeClr val="tx1">
                      <a:lumMod val="75000"/>
                      <a:lumOff val="25000"/>
                    </a:schemeClr>
                  </a:solidFill>
                </a:rPr>
                <a:t>Misc</a:t>
              </a:r>
              <a:r>
                <a:rPr lang="de-DE" sz="1200" b="1" dirty="0">
                  <a:solidFill>
                    <a:schemeClr val="tx1">
                      <a:lumMod val="75000"/>
                      <a:lumOff val="25000"/>
                    </a:schemeClr>
                  </a:solidFill>
                </a:rPr>
                <a:t> </a:t>
              </a:r>
              <a:r>
                <a:rPr lang="de-DE" sz="1200" dirty="0">
                  <a:solidFill>
                    <a:schemeClr val="tx1">
                      <a:lumMod val="75000"/>
                      <a:lumOff val="25000"/>
                    </a:schemeClr>
                  </a:solidFill>
                </a:rPr>
                <a:t>nach Rules </a:t>
              </a:r>
              <a:r>
                <a:rPr lang="de-DE" sz="1200" dirty="0" err="1">
                  <a:solidFill>
                    <a:schemeClr val="tx1">
                      <a:lumMod val="75000"/>
                      <a:lumOff val="25000"/>
                    </a:schemeClr>
                  </a:solidFill>
                </a:rPr>
                <a:t>Engnine</a:t>
              </a:r>
              <a:r>
                <a:rPr lang="de-DE" sz="1200" dirty="0">
                  <a:solidFill>
                    <a:schemeClr val="tx1">
                      <a:lumMod val="75000"/>
                      <a:lumOff val="25000"/>
                    </a:schemeClr>
                  </a:solidFill>
                </a:rPr>
                <a:t> suchen und die Rule Engine (Experimental) installieren</a:t>
              </a:r>
            </a:p>
            <a:p>
              <a:pPr marL="257175" indent="-257175">
                <a:buAutoNum type="arabicPeriod"/>
              </a:pPr>
              <a:r>
                <a:rPr lang="de-DE" sz="1200" dirty="0">
                  <a:solidFill>
                    <a:schemeClr val="tx1">
                      <a:lumMod val="75000"/>
                      <a:lumOff val="25000"/>
                    </a:schemeClr>
                  </a:solidFill>
                </a:rPr>
                <a:t>Nach einer Weile sollte links ein neuer Tab "Rules" erscheinen</a:t>
              </a:r>
            </a:p>
            <a:p>
              <a:pPr marL="257175" indent="-257175">
                <a:buAutoNum type="arabicPeriod"/>
              </a:pPr>
              <a:r>
                <a:rPr lang="de-DE" sz="1200" dirty="0">
                  <a:solidFill>
                    <a:schemeClr val="tx1">
                      <a:lumMod val="75000"/>
                      <a:lumOff val="25000"/>
                    </a:schemeClr>
                  </a:solidFill>
                </a:rPr>
                <a:t>Hier können einfach per UI Automation Regeln erstellt werden </a:t>
              </a: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149529" y="4573954"/>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3"/>
            <a:extLst>
              <a:ext uri="{FF2B5EF4-FFF2-40B4-BE49-F238E27FC236}">
                <a16:creationId xmlns:a16="http://schemas.microsoft.com/office/drawing/2014/main" id="{CAF3F9CB-95C4-A34F-B7D8-02D46DE0A2F9}"/>
              </a:ext>
            </a:extLst>
          </p:cNvPr>
          <p:cNvSpPr txBox="1"/>
          <p:nvPr/>
        </p:nvSpPr>
        <p:spPr>
          <a:xfrm>
            <a:off x="0" y="4610620"/>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OpenHAB Sitemaps und Items einrichten</a:t>
            </a:r>
            <a:endParaRPr lang="de-DE" dirty="0"/>
          </a:p>
          <a:p>
            <a:pPr lvl="0"/>
            <a:endParaRPr lang="en-US" altLang="ko-KR" sz="1200" dirty="0">
              <a:cs typeface="+mn-cs"/>
            </a:endParaRPr>
          </a:p>
        </p:txBody>
      </p:sp>
      <p:pic>
        <p:nvPicPr>
          <p:cNvPr id="14" name="Grafik 11">
            <a:extLst>
              <a:ext uri="{FF2B5EF4-FFF2-40B4-BE49-F238E27FC236}">
                <a16:creationId xmlns:a16="http://schemas.microsoft.com/office/drawing/2014/main" id="{AA32D08E-B437-3646-8FEE-AF2A88215F49}"/>
              </a:ext>
            </a:extLst>
          </p:cNvPr>
          <p:cNvPicPr>
            <a:picLocks noChangeAspect="1"/>
          </p:cNvPicPr>
          <p:nvPr/>
        </p:nvPicPr>
        <p:blipFill rotWithShape="1">
          <a:blip r:embed="rId4"/>
          <a:srcRect b="49668"/>
          <a:stretch/>
        </p:blipFill>
        <p:spPr>
          <a:xfrm>
            <a:off x="310731" y="2576228"/>
            <a:ext cx="4546184" cy="1288137"/>
          </a:xfrm>
          <a:prstGeom prst="rect">
            <a:avLst/>
          </a:prstGeom>
        </p:spPr>
      </p:pic>
      <p:pic>
        <p:nvPicPr>
          <p:cNvPr id="17" name="Grafik 12">
            <a:extLst>
              <a:ext uri="{FF2B5EF4-FFF2-40B4-BE49-F238E27FC236}">
                <a16:creationId xmlns:a16="http://schemas.microsoft.com/office/drawing/2014/main" id="{1BC7A498-FAFD-CC4A-BBA7-FDEB2447CFA6}"/>
              </a:ext>
            </a:extLst>
          </p:cNvPr>
          <p:cNvPicPr>
            <a:picLocks noChangeAspect="1"/>
          </p:cNvPicPr>
          <p:nvPr/>
        </p:nvPicPr>
        <p:blipFill>
          <a:blip r:embed="rId5"/>
          <a:stretch>
            <a:fillRect/>
          </a:stretch>
        </p:blipFill>
        <p:spPr>
          <a:xfrm>
            <a:off x="4844346" y="2571751"/>
            <a:ext cx="4250608" cy="2392902"/>
          </a:xfrm>
          <a:prstGeom prst="rect">
            <a:avLst/>
          </a:prstGeom>
        </p:spPr>
      </p:pic>
    </p:spTree>
    <p:extLst>
      <p:ext uri="{BB962C8B-B14F-4D97-AF65-F5344CB8AC3E}">
        <p14:creationId xmlns:p14="http://schemas.microsoft.com/office/powerpoint/2010/main" val="3323404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Anwesende Person erkennen</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324544" y="1064196"/>
            <a:ext cx="5148064" cy="3977841"/>
            <a:chOff x="-231296" y="2648372"/>
            <a:chExt cx="5148064" cy="3977841"/>
          </a:xfrm>
        </p:grpSpPr>
        <p:sp>
          <p:nvSpPr>
            <p:cNvPr id="12" name="TextBox 40">
              <a:extLst>
                <a:ext uri="{FF2B5EF4-FFF2-40B4-BE49-F238E27FC236}">
                  <a16:creationId xmlns:a16="http://schemas.microsoft.com/office/drawing/2014/main" id="{1549674D-19A2-B74F-B42C-C8289532CC0E}"/>
                </a:ext>
              </a:extLst>
            </p:cNvPr>
            <p:cNvSpPr txBox="1"/>
            <p:nvPr/>
          </p:nvSpPr>
          <p:spPr>
            <a:xfrm>
              <a:off x="-231296" y="2648372"/>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237811" y="3002144"/>
              <a:ext cx="4678957" cy="3624069"/>
            </a:xfrm>
            <a:prstGeom prst="rect">
              <a:avLst/>
            </a:prstGeom>
            <a:noFill/>
          </p:spPr>
          <p:txBody>
            <a:bodyPr wrap="square" rtlCol="0" anchor="ctr">
              <a:spAutoFit/>
            </a:bodyPr>
            <a:lstStyle/>
            <a:p>
              <a:pPr marL="257175" indent="-257175">
                <a:buAutoNum type="arabicPeriod"/>
              </a:pPr>
              <a:r>
                <a:rPr lang="de-DE" sz="1200" dirty="0">
                  <a:solidFill>
                    <a:schemeClr val="tx1">
                      <a:lumMod val="75000"/>
                      <a:lumOff val="25000"/>
                    </a:schemeClr>
                  </a:solidFill>
                </a:rPr>
                <a:t>Im </a:t>
              </a:r>
              <a:r>
                <a:rPr lang="de-DE" sz="1200" dirty="0" err="1">
                  <a:solidFill>
                    <a:schemeClr val="tx1">
                      <a:lumMod val="75000"/>
                      <a:lumOff val="25000"/>
                    </a:schemeClr>
                  </a:solidFill>
                </a:rPr>
                <a:t>OpenHAB</a:t>
              </a:r>
              <a:r>
                <a:rPr lang="de-DE" sz="1200" dirty="0">
                  <a:solidFill>
                    <a:schemeClr val="tx1">
                      <a:lumMod val="75000"/>
                      <a:lumOff val="25000"/>
                    </a:schemeClr>
                  </a:solidFill>
                </a:rPr>
                <a:t> </a:t>
              </a:r>
              <a:r>
                <a:rPr lang="de-DE" sz="1200" dirty="0" err="1">
                  <a:solidFill>
                    <a:schemeClr val="tx1">
                      <a:lumMod val="75000"/>
                      <a:lumOff val="25000"/>
                    </a:schemeClr>
                  </a:solidFill>
                </a:rPr>
                <a:t>PaperUI</a:t>
              </a:r>
              <a:r>
                <a:rPr lang="de-DE" sz="1200" dirty="0">
                  <a:solidFill>
                    <a:schemeClr val="tx1">
                      <a:lumMod val="75000"/>
                      <a:lumOff val="25000"/>
                    </a:schemeClr>
                  </a:solidFill>
                </a:rPr>
                <a:t> unter Add-</a:t>
              </a:r>
              <a:r>
                <a:rPr lang="de-DE" sz="1200" dirty="0" err="1">
                  <a:solidFill>
                    <a:schemeClr val="tx1">
                      <a:lumMod val="75000"/>
                      <a:lumOff val="25000"/>
                    </a:schemeClr>
                  </a:solidFill>
                </a:rPr>
                <a:t>ons</a:t>
              </a:r>
              <a:r>
                <a:rPr lang="de-DE" sz="1200" dirty="0">
                  <a:solidFill>
                    <a:schemeClr val="tx1">
                      <a:lumMod val="75000"/>
                      <a:lumOff val="25000"/>
                    </a:schemeClr>
                  </a:solidFill>
                </a:rPr>
                <a:t> &gt; </a:t>
              </a:r>
              <a:r>
                <a:rPr lang="de-DE" sz="1200" dirty="0" err="1">
                  <a:solidFill>
                    <a:schemeClr val="tx1">
                      <a:lumMod val="75000"/>
                      <a:lumOff val="25000"/>
                    </a:schemeClr>
                  </a:solidFill>
                </a:rPr>
                <a:t>Bindings</a:t>
              </a:r>
              <a:r>
                <a:rPr lang="de-DE" sz="1200" dirty="0">
                  <a:solidFill>
                    <a:schemeClr val="tx1">
                      <a:lumMod val="75000"/>
                      <a:lumOff val="25000"/>
                    </a:schemeClr>
                  </a:solidFill>
                </a:rPr>
                <a:t> das </a:t>
              </a:r>
            </a:p>
            <a:p>
              <a:r>
                <a:rPr lang="de-DE" sz="1200" dirty="0">
                  <a:solidFill>
                    <a:schemeClr val="tx1">
                      <a:lumMod val="75000"/>
                      <a:lumOff val="25000"/>
                    </a:schemeClr>
                  </a:solidFill>
                </a:rPr>
                <a:t>      Network-Binding installieren</a:t>
              </a: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200" dirty="0">
                <a:solidFill>
                  <a:schemeClr val="tx1">
                    <a:lumMod val="75000"/>
                    <a:lumOff val="25000"/>
                  </a:schemeClr>
                </a:solidFill>
              </a:endParaRPr>
            </a:p>
            <a:p>
              <a:pPr marL="228600" indent="-228600">
                <a:buFont typeface="+mj-lt"/>
                <a:buAutoNum type="arabicPeriod" startAt="2"/>
              </a:pPr>
              <a:r>
                <a:rPr lang="de-DE" sz="1200" dirty="0">
                  <a:solidFill>
                    <a:schemeClr val="tx1">
                      <a:lumMod val="75000"/>
                      <a:lumOff val="25000"/>
                    </a:schemeClr>
                  </a:solidFill>
                </a:rPr>
                <a:t>Im UI des </a:t>
              </a:r>
              <a:r>
                <a:rPr lang="de-DE" sz="1200" dirty="0" err="1">
                  <a:solidFill>
                    <a:schemeClr val="tx1">
                      <a:lumMod val="75000"/>
                      <a:lumOff val="25000"/>
                    </a:schemeClr>
                  </a:solidFill>
                </a:rPr>
                <a:t>Wlan</a:t>
              </a:r>
              <a:r>
                <a:rPr lang="de-DE" sz="1200" dirty="0">
                  <a:solidFill>
                    <a:schemeClr val="tx1">
                      <a:lumMod val="75000"/>
                      <a:lumOff val="25000"/>
                    </a:schemeClr>
                  </a:solidFill>
                </a:rPr>
                <a:t>-Modems alle zu trackenden IP Adressen raussuchen (wichtig ist hierbei, dass man festlegen muss, dass den Geräten immer die selbe IP zugeordnet wird im Netzwerk)</a:t>
              </a:r>
            </a:p>
            <a:p>
              <a:pPr marL="228600" indent="-228600">
                <a:buFont typeface="+mj-lt"/>
                <a:buAutoNum type="arabicPeriod" startAt="2"/>
              </a:pPr>
              <a:r>
                <a:rPr lang="de-DE" sz="1200" dirty="0">
                  <a:solidFill>
                    <a:schemeClr val="tx1">
                      <a:lumMod val="75000"/>
                      <a:lumOff val="25000"/>
                    </a:schemeClr>
                  </a:solidFill>
                </a:rPr>
                <a:t>Bei Inbox auf + drücken und Network Binding auswählen. Hier jetzt die entsprechenden Geräte und ihre IP Adressen als Things hinzufügen</a:t>
              </a:r>
            </a:p>
            <a:p>
              <a:pPr marL="257175" indent="-257175">
                <a:buAutoNum type="arabicPeriod"/>
              </a:pPr>
              <a:endParaRPr lang="de-DE" sz="1200" dirty="0">
                <a:solidFill>
                  <a:schemeClr val="tx1">
                    <a:lumMod val="75000"/>
                    <a:lumOff val="25000"/>
                  </a:schemeClr>
                </a:solidFill>
              </a:endParaRPr>
            </a:p>
            <a:p>
              <a:endParaRPr lang="de-DE" sz="1200" dirty="0">
                <a:solidFill>
                  <a:schemeClr val="tx1">
                    <a:lumMod val="75000"/>
                    <a:lumOff val="25000"/>
                  </a:schemeClr>
                </a:solidFill>
              </a:endParaRP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200" dirty="0">
                <a:solidFill>
                  <a:schemeClr val="tx1">
                    <a:lumMod val="75000"/>
                    <a:lumOff val="25000"/>
                  </a:schemeClr>
                </a:solidFill>
              </a:endParaRPr>
            </a:p>
            <a:p>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140980" y="4547265"/>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2"/>
            <a:extLst>
              <a:ext uri="{FF2B5EF4-FFF2-40B4-BE49-F238E27FC236}">
                <a16:creationId xmlns:a16="http://schemas.microsoft.com/office/drawing/2014/main" id="{CAF3F9CB-95C4-A34F-B7D8-02D46DE0A2F9}"/>
              </a:ext>
            </a:extLst>
          </p:cNvPr>
          <p:cNvSpPr txBox="1"/>
          <p:nvPr/>
        </p:nvSpPr>
        <p:spPr>
          <a:xfrm>
            <a:off x="-14062" y="4583041"/>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OpenHAB VS Code einrichten</a:t>
            </a:r>
            <a:endParaRPr lang="de-DE" dirty="0"/>
          </a:p>
          <a:p>
            <a:pPr lvl="0"/>
            <a:endParaRPr lang="en-US" altLang="ko-KR" sz="1200" dirty="0">
              <a:cs typeface="+mn-cs"/>
            </a:endParaRPr>
          </a:p>
        </p:txBody>
      </p:sp>
      <p:pic>
        <p:nvPicPr>
          <p:cNvPr id="14" name="Grafik 7" descr="Ein Bild, das Text enthält.&#10;&#10;Beschreibung automatisch generiert.">
            <a:extLst>
              <a:ext uri="{FF2B5EF4-FFF2-40B4-BE49-F238E27FC236}">
                <a16:creationId xmlns:a16="http://schemas.microsoft.com/office/drawing/2014/main" id="{238884EC-F6A1-D440-9CA1-FAACA6168567}"/>
              </a:ext>
            </a:extLst>
          </p:cNvPr>
          <p:cNvPicPr>
            <a:picLocks noChangeAspect="1"/>
          </p:cNvPicPr>
          <p:nvPr/>
        </p:nvPicPr>
        <p:blipFill rotWithShape="1">
          <a:blip r:embed="rId3"/>
          <a:srcRect r="16387"/>
          <a:stretch/>
        </p:blipFill>
        <p:spPr>
          <a:xfrm>
            <a:off x="4823520" y="1125572"/>
            <a:ext cx="4320480" cy="1191417"/>
          </a:xfrm>
          <a:prstGeom prst="rect">
            <a:avLst/>
          </a:prstGeom>
        </p:spPr>
      </p:pic>
      <p:pic>
        <p:nvPicPr>
          <p:cNvPr id="17" name="Grafik 8" descr="Ein Bild, das Text enthält.&#10;&#10;Beschreibung automatisch generiert.">
            <a:extLst>
              <a:ext uri="{FF2B5EF4-FFF2-40B4-BE49-F238E27FC236}">
                <a16:creationId xmlns:a16="http://schemas.microsoft.com/office/drawing/2014/main" id="{174236FC-D6D4-6E4D-88E9-594843945FAC}"/>
              </a:ext>
            </a:extLst>
          </p:cNvPr>
          <p:cNvPicPr>
            <a:picLocks noChangeAspect="1"/>
          </p:cNvPicPr>
          <p:nvPr/>
        </p:nvPicPr>
        <p:blipFill rotWithShape="1">
          <a:blip r:embed="rId4"/>
          <a:srcRect r="10962"/>
          <a:stretch/>
        </p:blipFill>
        <p:spPr>
          <a:xfrm>
            <a:off x="4823520" y="2454987"/>
            <a:ext cx="4320480" cy="2650358"/>
          </a:xfrm>
          <a:prstGeom prst="rect">
            <a:avLst/>
          </a:prstGeom>
        </p:spPr>
      </p:pic>
    </p:spTree>
    <p:extLst>
      <p:ext uri="{BB962C8B-B14F-4D97-AF65-F5344CB8AC3E}">
        <p14:creationId xmlns:p14="http://schemas.microsoft.com/office/powerpoint/2010/main" val="39143751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Anwesende Person erkennen</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324544" y="1156529"/>
            <a:ext cx="9319548" cy="3144394"/>
            <a:chOff x="-231296" y="2740705"/>
            <a:chExt cx="9319548" cy="3144394"/>
          </a:xfrm>
        </p:grpSpPr>
        <p:sp>
          <p:nvSpPr>
            <p:cNvPr id="12" name="TextBox 40">
              <a:extLst>
                <a:ext uri="{FF2B5EF4-FFF2-40B4-BE49-F238E27FC236}">
                  <a16:creationId xmlns:a16="http://schemas.microsoft.com/office/drawing/2014/main" id="{1549674D-19A2-B74F-B42C-C8289532CC0E}"/>
                </a:ext>
              </a:extLst>
            </p:cNvPr>
            <p:cNvSpPr txBox="1"/>
            <p:nvPr/>
          </p:nvSpPr>
          <p:spPr>
            <a:xfrm>
              <a:off x="-231296" y="2740705"/>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242244" y="3184360"/>
              <a:ext cx="8846008" cy="2700739"/>
            </a:xfrm>
            <a:prstGeom prst="rect">
              <a:avLst/>
            </a:prstGeom>
            <a:noFill/>
          </p:spPr>
          <p:txBody>
            <a:bodyPr wrap="square" rtlCol="0" anchor="ctr">
              <a:spAutoFit/>
            </a:bodyPr>
            <a:lstStyle/>
            <a:p>
              <a:pPr marL="257175" indent="-257175">
                <a:buFont typeface="+mj-lt"/>
                <a:buAutoNum type="arabicPeriod" startAt="4"/>
              </a:pPr>
              <a:r>
                <a:rPr lang="de-DE" sz="1200" dirty="0">
                  <a:solidFill>
                    <a:schemeClr val="tx1">
                      <a:lumMod val="75000"/>
                      <a:lumOff val="25000"/>
                    </a:schemeClr>
                  </a:solidFill>
                </a:rPr>
                <a:t>Mit VS Code im "</a:t>
              </a:r>
              <a:r>
                <a:rPr lang="de-DE" sz="1200" dirty="0" err="1">
                  <a:solidFill>
                    <a:schemeClr val="tx1">
                      <a:lumMod val="75000"/>
                      <a:lumOff val="25000"/>
                    </a:schemeClr>
                  </a:solidFill>
                </a:rPr>
                <a:t>etc</a:t>
              </a:r>
              <a:r>
                <a:rPr lang="de-DE" sz="1200" dirty="0">
                  <a:solidFill>
                    <a:schemeClr val="tx1">
                      <a:lumMod val="75000"/>
                      <a:lumOff val="25000"/>
                    </a:schemeClr>
                  </a:solidFill>
                </a:rPr>
                <a:t>/openhab2/</a:t>
              </a:r>
              <a:r>
                <a:rPr lang="de-DE" sz="1200" dirty="0" err="1">
                  <a:solidFill>
                    <a:schemeClr val="tx1">
                      <a:lumMod val="75000"/>
                      <a:lumOff val="25000"/>
                    </a:schemeClr>
                  </a:solidFill>
                </a:rPr>
                <a:t>items</a:t>
              </a:r>
              <a:r>
                <a:rPr lang="de-DE" sz="1200" dirty="0">
                  <a:solidFill>
                    <a:schemeClr val="tx1">
                      <a:lumMod val="75000"/>
                      <a:lumOff val="25000"/>
                    </a:schemeClr>
                  </a:solidFill>
                </a:rPr>
                <a:t>" einer .</a:t>
              </a:r>
              <a:r>
                <a:rPr lang="de-DE" sz="1200" dirty="0" err="1">
                  <a:solidFill>
                    <a:schemeClr val="tx1">
                      <a:lumMod val="75000"/>
                      <a:lumOff val="25000"/>
                    </a:schemeClr>
                  </a:solidFill>
                </a:rPr>
                <a:t>items</a:t>
              </a:r>
              <a:r>
                <a:rPr lang="de-DE" sz="1200" dirty="0">
                  <a:solidFill>
                    <a:schemeClr val="tx1">
                      <a:lumMod val="75000"/>
                      <a:lumOff val="25000"/>
                    </a:schemeClr>
                  </a:solidFill>
                </a:rPr>
                <a:t> Datei folgende Gruppe hinzufügen </a:t>
              </a:r>
              <a:r>
                <a:rPr lang="de-DE" sz="1200" dirty="0" err="1">
                  <a:solidFill>
                    <a:schemeClr val="tx1">
                      <a:lumMod val="75000"/>
                      <a:lumOff val="25000"/>
                    </a:schemeClr>
                  </a:solidFill>
                </a:rPr>
                <a:t>Group:Switch:OR</a:t>
              </a:r>
              <a:r>
                <a:rPr lang="de-DE" sz="1200" dirty="0">
                  <a:solidFill>
                    <a:schemeClr val="tx1">
                      <a:lumMod val="75000"/>
                      <a:lumOff val="25000"/>
                    </a:schemeClr>
                  </a:solidFill>
                </a:rPr>
                <a:t>(ON,OFF)  </a:t>
              </a:r>
              <a:r>
                <a:rPr lang="de-DE" sz="1200" dirty="0" err="1">
                  <a:solidFill>
                    <a:schemeClr val="tx1">
                      <a:lumMod val="75000"/>
                      <a:lumOff val="25000"/>
                    </a:schemeClr>
                  </a:solidFill>
                </a:rPr>
                <a:t>gPresence</a:t>
              </a:r>
              <a:r>
                <a:rPr lang="de-DE" sz="1200" dirty="0">
                  <a:solidFill>
                    <a:schemeClr val="tx1">
                      <a:lumMod val="75000"/>
                      <a:lumOff val="25000"/>
                    </a:schemeClr>
                  </a:solidFill>
                </a:rPr>
                <a:t> "</a:t>
              </a:r>
              <a:r>
                <a:rPr lang="de-DE" sz="1200" dirty="0" err="1">
                  <a:solidFill>
                    <a:schemeClr val="tx1">
                      <a:lumMod val="75000"/>
                      <a:lumOff val="25000"/>
                    </a:schemeClr>
                  </a:solidFill>
                </a:rPr>
                <a:t>gPresence</a:t>
              </a:r>
              <a:r>
                <a:rPr lang="de-DE" sz="1200" dirty="0">
                  <a:solidFill>
                    <a:schemeClr val="tx1">
                      <a:lumMod val="75000"/>
                      <a:lumOff val="25000"/>
                    </a:schemeClr>
                  </a:solidFill>
                </a:rPr>
                <a:t>" &lt;</a:t>
              </a:r>
              <a:r>
                <a:rPr lang="de-DE" sz="1200" dirty="0" err="1">
                  <a:solidFill>
                    <a:schemeClr val="tx1">
                      <a:lumMod val="75000"/>
                      <a:lumOff val="25000"/>
                    </a:schemeClr>
                  </a:solidFill>
                </a:rPr>
                <a:t>icon_presence</a:t>
              </a:r>
              <a:r>
                <a:rPr lang="de-DE" sz="1200" dirty="0">
                  <a:solidFill>
                    <a:schemeClr val="tx1">
                      <a:lumMod val="75000"/>
                      <a:lumOff val="25000"/>
                    </a:schemeClr>
                  </a:solidFill>
                </a:rPr>
                <a:t>&gt;</a:t>
              </a:r>
            </a:p>
            <a:p>
              <a:pPr marL="257175" indent="-257175">
                <a:buFont typeface="+mj-lt"/>
                <a:buAutoNum type="arabicPeriod" startAt="4"/>
              </a:pPr>
              <a:r>
                <a:rPr lang="de-DE" sz="1200" dirty="0">
                  <a:solidFill>
                    <a:schemeClr val="tx1">
                      <a:lumMod val="75000"/>
                      <a:lumOff val="25000"/>
                    </a:schemeClr>
                  </a:solidFill>
                </a:rPr>
                <a:t>Im </a:t>
              </a:r>
              <a:r>
                <a:rPr lang="de-DE" sz="1200" dirty="0" err="1">
                  <a:solidFill>
                    <a:schemeClr val="tx1">
                      <a:lumMod val="75000"/>
                      <a:lumOff val="25000"/>
                    </a:schemeClr>
                  </a:solidFill>
                </a:rPr>
                <a:t>OpenHAB</a:t>
              </a:r>
              <a:r>
                <a:rPr lang="de-DE" sz="1200" dirty="0">
                  <a:solidFill>
                    <a:schemeClr val="tx1">
                      <a:lumMod val="75000"/>
                      <a:lumOff val="25000"/>
                    </a:schemeClr>
                  </a:solidFill>
                </a:rPr>
                <a:t> </a:t>
              </a:r>
              <a:r>
                <a:rPr lang="de-DE" sz="1200" dirty="0" err="1">
                  <a:solidFill>
                    <a:schemeClr val="tx1">
                      <a:lumMod val="75000"/>
                      <a:lumOff val="25000"/>
                    </a:schemeClr>
                  </a:solidFill>
                </a:rPr>
                <a:t>PaperUI</a:t>
              </a:r>
              <a:r>
                <a:rPr lang="de-DE" sz="1200" dirty="0">
                  <a:solidFill>
                    <a:schemeClr val="tx1">
                      <a:lumMod val="75000"/>
                      <a:lumOff val="25000"/>
                    </a:schemeClr>
                  </a:solidFill>
                </a:rPr>
                <a:t> können jetzt unter </a:t>
              </a:r>
              <a:r>
                <a:rPr lang="de-DE" sz="1200" dirty="0" err="1">
                  <a:solidFill>
                    <a:schemeClr val="tx1">
                      <a:lumMod val="75000"/>
                      <a:lumOff val="25000"/>
                    </a:schemeClr>
                  </a:solidFill>
                </a:rPr>
                <a:t>Configuartion</a:t>
              </a:r>
              <a:r>
                <a:rPr lang="de-DE" sz="1200" dirty="0">
                  <a:solidFill>
                    <a:schemeClr val="tx1">
                      <a:lumMod val="75000"/>
                      <a:lumOff val="25000"/>
                    </a:schemeClr>
                  </a:solidFill>
                </a:rPr>
                <a:t> &gt; Things die in 3. erstellten Things ausgewählt werden und dem Channel Online ein Item hinzugefügt werden. Wichtig ist hierbei, dass den Items die Parent </a:t>
              </a:r>
              <a:r>
                <a:rPr lang="de-DE" sz="1200" dirty="0" err="1">
                  <a:solidFill>
                    <a:schemeClr val="tx1">
                      <a:lumMod val="75000"/>
                      <a:lumOff val="25000"/>
                    </a:schemeClr>
                  </a:solidFill>
                </a:rPr>
                <a:t>group</a:t>
              </a:r>
              <a:r>
                <a:rPr lang="de-DE" sz="1200" dirty="0">
                  <a:solidFill>
                    <a:schemeClr val="tx1">
                      <a:lumMod val="75000"/>
                      <a:lumOff val="25000"/>
                    </a:schemeClr>
                  </a:solidFill>
                </a:rPr>
                <a:t> </a:t>
              </a:r>
              <a:r>
                <a:rPr lang="de-DE" sz="1200" dirty="0" err="1">
                  <a:solidFill>
                    <a:schemeClr val="tx1">
                      <a:lumMod val="75000"/>
                      <a:lumOff val="25000"/>
                    </a:schemeClr>
                  </a:solidFill>
                </a:rPr>
                <a:t>gPresence</a:t>
              </a:r>
              <a:r>
                <a:rPr lang="de-DE" sz="1200" dirty="0">
                  <a:solidFill>
                    <a:schemeClr val="tx1">
                      <a:lumMod val="75000"/>
                      <a:lumOff val="25000"/>
                    </a:schemeClr>
                  </a:solidFill>
                </a:rPr>
                <a:t> zugeordnet wird</a:t>
              </a:r>
            </a:p>
            <a:p>
              <a:pPr marL="257175" indent="-257175">
                <a:buFont typeface="+mj-lt"/>
                <a:buAutoNum type="arabicPeriod" startAt="4"/>
              </a:pPr>
              <a:r>
                <a:rPr lang="de-DE" sz="1200" dirty="0">
                  <a:solidFill>
                    <a:schemeClr val="tx1">
                      <a:lumMod val="75000"/>
                      <a:lumOff val="25000"/>
                    </a:schemeClr>
                  </a:solidFill>
                </a:rPr>
                <a:t>Jetzt können die einzelnen Items über VS Code </a:t>
              </a:r>
            </a:p>
            <a:p>
              <a:r>
                <a:rPr lang="de-DE" sz="1200" dirty="0">
                  <a:solidFill>
                    <a:schemeClr val="tx1">
                      <a:lumMod val="75000"/>
                      <a:lumOff val="25000"/>
                    </a:schemeClr>
                  </a:solidFill>
                </a:rPr>
                <a:t>in die Sitemaps und Items aufgenommen werden, </a:t>
              </a:r>
            </a:p>
            <a:p>
              <a:r>
                <a:rPr lang="de-DE" sz="1200" dirty="0">
                  <a:solidFill>
                    <a:schemeClr val="tx1">
                      <a:lumMod val="75000"/>
                      <a:lumOff val="25000"/>
                    </a:schemeClr>
                  </a:solidFill>
                </a:rPr>
                <a:t>wobei die Gruppe </a:t>
              </a:r>
              <a:r>
                <a:rPr lang="de-DE" sz="1200" dirty="0" err="1">
                  <a:solidFill>
                    <a:schemeClr val="tx1">
                      <a:lumMod val="75000"/>
                      <a:lumOff val="25000"/>
                    </a:schemeClr>
                  </a:solidFill>
                </a:rPr>
                <a:t>gPresence</a:t>
              </a:r>
              <a:r>
                <a:rPr lang="de-DE" sz="1200" dirty="0">
                  <a:solidFill>
                    <a:schemeClr val="tx1">
                      <a:lumMod val="75000"/>
                      <a:lumOff val="25000"/>
                    </a:schemeClr>
                  </a:solidFill>
                </a:rPr>
                <a:t> entweder On oder Off </a:t>
              </a:r>
            </a:p>
            <a:p>
              <a:r>
                <a:rPr lang="de-DE" sz="1200" dirty="0">
                  <a:solidFill>
                    <a:schemeClr val="tx1">
                      <a:lumMod val="75000"/>
                      <a:lumOff val="25000"/>
                    </a:schemeClr>
                  </a:solidFill>
                </a:rPr>
                <a:t>ist, falls irgendeines der getrackten Geräte Zuhause </a:t>
              </a:r>
            </a:p>
            <a:p>
              <a:r>
                <a:rPr lang="de-DE" sz="1200" dirty="0">
                  <a:solidFill>
                    <a:schemeClr val="tx1">
                      <a:lumMod val="75000"/>
                      <a:lumOff val="25000"/>
                    </a:schemeClr>
                  </a:solidFill>
                </a:rPr>
                <a:t>ist. Damit könnten bspw. Automationen erstellt werden</a:t>
              </a:r>
            </a:p>
            <a:p>
              <a:r>
                <a:rPr lang="de-DE" sz="1200" dirty="0">
                  <a:solidFill>
                    <a:schemeClr val="tx1">
                      <a:lumMod val="75000"/>
                      <a:lumOff val="25000"/>
                    </a:schemeClr>
                  </a:solidFill>
                </a:rPr>
                <a:t> nach dem Motto, wenn niemand Zuhause ist, schalte </a:t>
              </a:r>
            </a:p>
            <a:p>
              <a:r>
                <a:rPr lang="de-DE" sz="1200" dirty="0">
                  <a:solidFill>
                    <a:schemeClr val="tx1">
                      <a:lumMod val="75000"/>
                      <a:lumOff val="25000"/>
                    </a:schemeClr>
                  </a:solidFill>
                </a:rPr>
                <a:t>die Heizung und Licht aus.</a:t>
              </a:r>
            </a:p>
            <a:p>
              <a:pPr marL="257175" indent="-257175">
                <a:buAutoNum type="arabicPeriod" startAt="4"/>
              </a:pPr>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140980" y="4547265"/>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2"/>
            <a:extLst>
              <a:ext uri="{FF2B5EF4-FFF2-40B4-BE49-F238E27FC236}">
                <a16:creationId xmlns:a16="http://schemas.microsoft.com/office/drawing/2014/main" id="{CAF3F9CB-95C4-A34F-B7D8-02D46DE0A2F9}"/>
              </a:ext>
            </a:extLst>
          </p:cNvPr>
          <p:cNvSpPr txBox="1"/>
          <p:nvPr/>
        </p:nvSpPr>
        <p:spPr>
          <a:xfrm>
            <a:off x="-14062" y="4583041"/>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OpenHAB VS Code einrichten</a:t>
            </a:r>
            <a:endParaRPr lang="de-DE" dirty="0"/>
          </a:p>
          <a:p>
            <a:pPr lvl="0"/>
            <a:endParaRPr lang="en-US" altLang="ko-KR" sz="1200" dirty="0">
              <a:cs typeface="+mn-cs"/>
            </a:endParaRPr>
          </a:p>
        </p:txBody>
      </p:sp>
      <p:pic>
        <p:nvPicPr>
          <p:cNvPr id="10" name="Grafik 9">
            <a:extLst>
              <a:ext uri="{FF2B5EF4-FFF2-40B4-BE49-F238E27FC236}">
                <a16:creationId xmlns:a16="http://schemas.microsoft.com/office/drawing/2014/main" id="{FF0D24BD-8029-AF49-BFA5-78D6379BA417}"/>
              </a:ext>
            </a:extLst>
          </p:cNvPr>
          <p:cNvPicPr>
            <a:picLocks noChangeAspect="1"/>
          </p:cNvPicPr>
          <p:nvPr/>
        </p:nvPicPr>
        <p:blipFill rotWithShape="1">
          <a:blip r:embed="rId3"/>
          <a:srcRect r="7570" b="16280"/>
          <a:stretch/>
        </p:blipFill>
        <p:spPr>
          <a:xfrm>
            <a:off x="3958015" y="2571750"/>
            <a:ext cx="5165744" cy="2555599"/>
          </a:xfrm>
          <a:prstGeom prst="rect">
            <a:avLst/>
          </a:prstGeom>
        </p:spPr>
      </p:pic>
    </p:spTree>
    <p:extLst>
      <p:ext uri="{BB962C8B-B14F-4D97-AF65-F5344CB8AC3E}">
        <p14:creationId xmlns:p14="http://schemas.microsoft.com/office/powerpoint/2010/main" val="5859744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Persistenz mit InfluxDB und Grafana</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396552" y="1186638"/>
            <a:ext cx="8587610" cy="4321954"/>
            <a:chOff x="-303304" y="2770814"/>
            <a:chExt cx="8587610" cy="4321954"/>
          </a:xfrm>
        </p:grpSpPr>
        <p:sp>
          <p:nvSpPr>
            <p:cNvPr id="12" name="TextBox 40">
              <a:extLst>
                <a:ext uri="{FF2B5EF4-FFF2-40B4-BE49-F238E27FC236}">
                  <a16:creationId xmlns:a16="http://schemas.microsoft.com/office/drawing/2014/main" id="{1549674D-19A2-B74F-B42C-C8289532CC0E}"/>
                </a:ext>
              </a:extLst>
            </p:cNvPr>
            <p:cNvSpPr txBox="1"/>
            <p:nvPr/>
          </p:nvSpPr>
          <p:spPr>
            <a:xfrm>
              <a:off x="-303304" y="2770814"/>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192104" y="3122450"/>
              <a:ext cx="8092202" cy="3970318"/>
            </a:xfrm>
            <a:prstGeom prst="rect">
              <a:avLst/>
            </a:prstGeom>
            <a:noFill/>
          </p:spPr>
          <p:txBody>
            <a:bodyPr wrap="square" rtlCol="0" anchor="ctr">
              <a:spAutoFit/>
            </a:bodyPr>
            <a:lstStyle/>
            <a:p>
              <a:pPr marL="228600" indent="-228600">
                <a:buFont typeface="+mj-lt"/>
                <a:buAutoNum type="arabicPeriod"/>
              </a:pPr>
              <a:r>
                <a:rPr lang="de-DE" sz="1200" dirty="0">
                  <a:solidFill>
                    <a:schemeClr val="tx1">
                      <a:lumMod val="75000"/>
                      <a:lumOff val="25000"/>
                    </a:schemeClr>
                  </a:solidFill>
                  <a:hlinkClick r:id="rId2">
                    <a:extLst>
                      <a:ext uri="{A12FA001-AC4F-418D-AE19-62706E023703}">
                        <ahyp:hlinkClr xmlns:ahyp="http://schemas.microsoft.com/office/drawing/2018/hyperlinkcolor" val="tx"/>
                      </a:ext>
                    </a:extLst>
                  </a:hlinkClick>
                </a:rPr>
                <a:t>Hier</a:t>
              </a:r>
              <a:r>
                <a:rPr lang="de-DE" sz="1200" dirty="0">
                  <a:solidFill>
                    <a:schemeClr val="tx1">
                      <a:lumMod val="75000"/>
                      <a:lumOff val="25000"/>
                    </a:schemeClr>
                  </a:solidFill>
                </a:rPr>
                <a:t> Docker installieren auf dem PC </a:t>
              </a:r>
            </a:p>
            <a:p>
              <a:pPr marL="228600" indent="-228600">
                <a:buFont typeface="+mj-lt"/>
                <a:buAutoNum type="arabicPeriod"/>
              </a:pPr>
              <a:r>
                <a:rPr lang="de-DE" sz="1200" dirty="0">
                  <a:solidFill>
                    <a:schemeClr val="tx1">
                      <a:lumMod val="75000"/>
                      <a:lumOff val="25000"/>
                    </a:schemeClr>
                  </a:solidFill>
                </a:rPr>
                <a:t>Nach erfolgreicher Einrichtung, folgenden Befehl ausführen: </a:t>
              </a:r>
            </a:p>
            <a:p>
              <a:r>
                <a:rPr lang="de-DE" sz="1200" dirty="0" err="1">
                  <a:solidFill>
                    <a:schemeClr val="tx1">
                      <a:lumMod val="75000"/>
                      <a:lumOff val="25000"/>
                    </a:schemeClr>
                  </a:solidFill>
                </a:rPr>
                <a:t>docker</a:t>
              </a:r>
              <a:r>
                <a:rPr lang="de-DE" sz="1200" dirty="0">
                  <a:solidFill>
                    <a:schemeClr val="tx1">
                      <a:lumMod val="75000"/>
                      <a:lumOff val="25000"/>
                    </a:schemeClr>
                  </a:solidFill>
                </a:rPr>
                <a:t> </a:t>
              </a:r>
              <a:r>
                <a:rPr lang="de-DE" sz="1200" dirty="0" err="1">
                  <a:solidFill>
                    <a:schemeClr val="tx1">
                      <a:lumMod val="75000"/>
                      <a:lumOff val="25000"/>
                    </a:schemeClr>
                  </a:solidFill>
                </a:rPr>
                <a:t>run</a:t>
              </a:r>
              <a:r>
                <a:rPr lang="de-DE" sz="1200" dirty="0">
                  <a:solidFill>
                    <a:schemeClr val="tx1">
                      <a:lumMod val="75000"/>
                      <a:lumOff val="25000"/>
                    </a:schemeClr>
                  </a:solidFill>
                </a:rPr>
                <a:t> -d \
  --name </a:t>
              </a:r>
              <a:r>
                <a:rPr lang="de-DE" sz="1200" dirty="0" err="1">
                  <a:solidFill>
                    <a:schemeClr val="tx1">
                      <a:lumMod val="75000"/>
                      <a:lumOff val="25000"/>
                    </a:schemeClr>
                  </a:solidFill>
                </a:rPr>
                <a:t>persistence_openhab</a:t>
              </a:r>
              <a:r>
                <a:rPr lang="de-DE" sz="1200" dirty="0">
                  <a:solidFill>
                    <a:schemeClr val="tx1">
                      <a:lumMod val="75000"/>
                      <a:lumOff val="25000"/>
                    </a:schemeClr>
                  </a:solidFill>
                </a:rPr>
                <a:t> \
  -p 3003:3003 \
  -p 3004:8083 \
  -p 8086:8086 \
  -v /</a:t>
              </a:r>
              <a:r>
                <a:rPr lang="de-DE" sz="1200" dirty="0" err="1">
                  <a:solidFill>
                    <a:schemeClr val="tx1">
                      <a:lumMod val="75000"/>
                      <a:lumOff val="25000"/>
                    </a:schemeClr>
                  </a:solidFill>
                </a:rPr>
                <a:t>path_where_you_want_to_store_the_data</a:t>
              </a:r>
              <a:r>
                <a:rPr lang="de-DE" sz="1200" dirty="0">
                  <a:solidFill>
                    <a:schemeClr val="tx1">
                      <a:lumMod val="75000"/>
                      <a:lumOff val="25000"/>
                    </a:schemeClr>
                  </a:solidFill>
                </a:rPr>
                <a:t>/</a:t>
              </a:r>
              <a:r>
                <a:rPr lang="de-DE" sz="1200" dirty="0" err="1">
                  <a:solidFill>
                    <a:schemeClr val="tx1">
                      <a:lumMod val="75000"/>
                      <a:lumOff val="25000"/>
                    </a:schemeClr>
                  </a:solidFill>
                </a:rPr>
                <a:t>influxdb</a:t>
              </a:r>
              <a:r>
                <a:rPr lang="de-DE" sz="1200" dirty="0">
                  <a:solidFill>
                    <a:schemeClr val="tx1">
                      <a:lumMod val="75000"/>
                      <a:lumOff val="25000"/>
                    </a:schemeClr>
                  </a:solidFill>
                </a:rPr>
                <a:t>:/</a:t>
              </a:r>
              <a:r>
                <a:rPr lang="de-DE" sz="1200" dirty="0" err="1">
                  <a:solidFill>
                    <a:schemeClr val="tx1">
                      <a:lumMod val="75000"/>
                      <a:lumOff val="25000"/>
                    </a:schemeClr>
                  </a:solidFill>
                </a:rPr>
                <a:t>var</a:t>
              </a:r>
              <a:r>
                <a:rPr lang="de-DE" sz="1200" dirty="0">
                  <a:solidFill>
                    <a:schemeClr val="tx1">
                      <a:lumMod val="75000"/>
                      <a:lumOff val="25000"/>
                    </a:schemeClr>
                  </a:solidFill>
                </a:rPr>
                <a:t>/</a:t>
              </a:r>
              <a:r>
                <a:rPr lang="de-DE" sz="1200" dirty="0" err="1">
                  <a:solidFill>
                    <a:schemeClr val="tx1">
                      <a:lumMod val="75000"/>
                      <a:lumOff val="25000"/>
                    </a:schemeClr>
                  </a:solidFill>
                </a:rPr>
                <a:t>lib</a:t>
              </a:r>
              <a:r>
                <a:rPr lang="de-DE" sz="1200" dirty="0">
                  <a:solidFill>
                    <a:schemeClr val="tx1">
                      <a:lumMod val="75000"/>
                      <a:lumOff val="25000"/>
                    </a:schemeClr>
                  </a:solidFill>
                </a:rPr>
                <a:t>/</a:t>
              </a:r>
              <a:r>
                <a:rPr lang="de-DE" sz="1200" dirty="0" err="1">
                  <a:solidFill>
                    <a:schemeClr val="tx1">
                      <a:lumMod val="75000"/>
                      <a:lumOff val="25000"/>
                    </a:schemeClr>
                  </a:solidFill>
                </a:rPr>
                <a:t>influxdb</a:t>
              </a:r>
              <a:r>
                <a:rPr lang="de-DE" sz="1200" dirty="0">
                  <a:solidFill>
                    <a:schemeClr val="tx1">
                      <a:lumMod val="75000"/>
                      <a:lumOff val="25000"/>
                    </a:schemeClr>
                  </a:solidFill>
                </a:rPr>
                <a:t> \
  -v /</a:t>
              </a:r>
              <a:r>
                <a:rPr lang="de-DE" sz="1200" dirty="0" err="1">
                  <a:solidFill>
                    <a:schemeClr val="tx1">
                      <a:lumMod val="75000"/>
                      <a:lumOff val="25000"/>
                    </a:schemeClr>
                  </a:solidFill>
                </a:rPr>
                <a:t>path_where_you_want_to_store_the_data</a:t>
              </a:r>
              <a:r>
                <a:rPr lang="de-DE" sz="1200" dirty="0">
                  <a:solidFill>
                    <a:schemeClr val="tx1">
                      <a:lumMod val="75000"/>
                      <a:lumOff val="25000"/>
                    </a:schemeClr>
                  </a:solidFill>
                </a:rPr>
                <a:t>/</a:t>
              </a:r>
              <a:r>
                <a:rPr lang="de-DE" sz="1200" dirty="0" err="1">
                  <a:solidFill>
                    <a:schemeClr val="tx1">
                      <a:lumMod val="75000"/>
                      <a:lumOff val="25000"/>
                    </a:schemeClr>
                  </a:solidFill>
                </a:rPr>
                <a:t>grafana</a:t>
              </a:r>
              <a:r>
                <a:rPr lang="de-DE" sz="1200" dirty="0">
                  <a:solidFill>
                    <a:schemeClr val="tx1">
                      <a:lumMod val="75000"/>
                      <a:lumOff val="25000"/>
                    </a:schemeClr>
                  </a:solidFill>
                </a:rPr>
                <a:t>:/</a:t>
              </a:r>
              <a:r>
                <a:rPr lang="de-DE" sz="1200" dirty="0" err="1">
                  <a:solidFill>
                    <a:schemeClr val="tx1">
                      <a:lumMod val="75000"/>
                      <a:lumOff val="25000"/>
                    </a:schemeClr>
                  </a:solidFill>
                </a:rPr>
                <a:t>var</a:t>
              </a:r>
              <a:r>
                <a:rPr lang="de-DE" sz="1200" dirty="0">
                  <a:solidFill>
                    <a:schemeClr val="tx1">
                      <a:lumMod val="75000"/>
                      <a:lumOff val="25000"/>
                    </a:schemeClr>
                  </a:solidFill>
                </a:rPr>
                <a:t>/</a:t>
              </a:r>
              <a:r>
                <a:rPr lang="de-DE" sz="1200" dirty="0" err="1">
                  <a:solidFill>
                    <a:schemeClr val="tx1">
                      <a:lumMod val="75000"/>
                      <a:lumOff val="25000"/>
                    </a:schemeClr>
                  </a:solidFill>
                </a:rPr>
                <a:t>lib</a:t>
              </a:r>
              <a:r>
                <a:rPr lang="de-DE" sz="1200" dirty="0">
                  <a:solidFill>
                    <a:schemeClr val="tx1">
                      <a:lumMod val="75000"/>
                      <a:lumOff val="25000"/>
                    </a:schemeClr>
                  </a:solidFill>
                </a:rPr>
                <a:t>/</a:t>
              </a:r>
              <a:r>
                <a:rPr lang="de-DE" sz="1200" dirty="0" err="1">
                  <a:solidFill>
                    <a:schemeClr val="tx1">
                      <a:lumMod val="75000"/>
                      <a:lumOff val="25000"/>
                    </a:schemeClr>
                  </a:solidFill>
                </a:rPr>
                <a:t>grafana</a:t>
              </a:r>
              <a:r>
                <a:rPr lang="de-DE" sz="1200" dirty="0">
                  <a:solidFill>
                    <a:schemeClr val="tx1">
                      <a:lumMod val="75000"/>
                      <a:lumOff val="25000"/>
                    </a:schemeClr>
                  </a:solidFill>
                </a:rPr>
                <a:t> \
  </a:t>
              </a:r>
              <a:r>
                <a:rPr lang="de-DE" sz="1200" dirty="0" err="1">
                  <a:solidFill>
                    <a:schemeClr val="tx1">
                      <a:lumMod val="75000"/>
                      <a:lumOff val="25000"/>
                    </a:schemeClr>
                  </a:solidFill>
                </a:rPr>
                <a:t>stephandiegeilesau</a:t>
              </a:r>
              <a:r>
                <a:rPr lang="de-DE" sz="1200" dirty="0">
                  <a:solidFill>
                    <a:schemeClr val="tx1">
                      <a:lumMod val="75000"/>
                      <a:lumOff val="25000"/>
                    </a:schemeClr>
                  </a:solidFill>
                </a:rPr>
                <a:t>/</a:t>
              </a:r>
              <a:r>
                <a:rPr lang="de-DE" sz="1200" dirty="0" err="1">
                  <a:solidFill>
                    <a:schemeClr val="tx1">
                      <a:lumMod val="75000"/>
                      <a:lumOff val="25000"/>
                    </a:schemeClr>
                  </a:solidFill>
                </a:rPr>
                <a:t>persistence_openhab:latest</a:t>
              </a:r>
              <a:endParaRPr lang="de-DE" sz="1200" dirty="0">
                <a:solidFill>
                  <a:schemeClr val="tx1">
                    <a:lumMod val="75000"/>
                    <a:lumOff val="25000"/>
                  </a:schemeClr>
                </a:solidFill>
              </a:endParaRPr>
            </a:p>
            <a:p>
              <a:r>
                <a:rPr lang="de-DE" sz="1200" dirty="0">
                  <a:solidFill>
                    <a:schemeClr val="tx1">
                      <a:lumMod val="75000"/>
                      <a:lumOff val="25000"/>
                    </a:schemeClr>
                  </a:solidFill>
                </a:rPr>
                <a:t>Bei den beiden Flags –v kann der Ort auf dem eigenen PC definiert werden, wo die Daten persistent in Form von MySQL Daten gespeichert werden sollen.</a:t>
              </a:r>
            </a:p>
            <a:p>
              <a:pPr marL="228600" indent="-228600">
                <a:buFont typeface="+mj-lt"/>
                <a:buAutoNum type="arabicPeriod" startAt="3"/>
              </a:pPr>
              <a:r>
                <a:rPr lang="de-DE" sz="1200" dirty="0">
                  <a:solidFill>
                    <a:schemeClr val="tx1">
                      <a:lumMod val="75000"/>
                      <a:lumOff val="25000"/>
                    </a:schemeClr>
                  </a:solidFill>
                </a:rPr>
                <a:t>Im </a:t>
              </a:r>
              <a:r>
                <a:rPr lang="de-DE" sz="1200" dirty="0" err="1">
                  <a:solidFill>
                    <a:schemeClr val="tx1">
                      <a:lumMod val="75000"/>
                      <a:lumOff val="25000"/>
                    </a:schemeClr>
                  </a:solidFill>
                </a:rPr>
                <a:t>OpenHAB</a:t>
              </a:r>
              <a:r>
                <a:rPr lang="de-DE" sz="1200" dirty="0">
                  <a:solidFill>
                    <a:schemeClr val="tx1">
                      <a:lumMod val="75000"/>
                      <a:lumOff val="25000"/>
                    </a:schemeClr>
                  </a:solidFill>
                </a:rPr>
                <a:t> Paper UI Add-</a:t>
              </a:r>
              <a:r>
                <a:rPr lang="de-DE" sz="1200" dirty="0" err="1">
                  <a:solidFill>
                    <a:schemeClr val="tx1">
                      <a:lumMod val="75000"/>
                      <a:lumOff val="25000"/>
                    </a:schemeClr>
                  </a:solidFill>
                </a:rPr>
                <a:t>ons</a:t>
              </a:r>
              <a:r>
                <a:rPr lang="de-DE" sz="1200" dirty="0">
                  <a:solidFill>
                    <a:schemeClr val="tx1">
                      <a:lumMod val="75000"/>
                      <a:lumOff val="25000"/>
                    </a:schemeClr>
                  </a:solidFill>
                </a:rPr>
                <a:t> &gt; </a:t>
              </a:r>
              <a:r>
                <a:rPr lang="de-DE" sz="1200" dirty="0" err="1">
                  <a:solidFill>
                    <a:schemeClr val="tx1">
                      <a:lumMod val="75000"/>
                      <a:lumOff val="25000"/>
                    </a:schemeClr>
                  </a:solidFill>
                </a:rPr>
                <a:t>Persistence</a:t>
              </a:r>
              <a:r>
                <a:rPr lang="de-DE" sz="1200" dirty="0">
                  <a:solidFill>
                    <a:schemeClr val="tx1">
                      <a:lumMod val="75000"/>
                      <a:lumOff val="25000"/>
                    </a:schemeClr>
                  </a:solidFill>
                </a:rPr>
                <a:t> das Add-on </a:t>
              </a:r>
              <a:r>
                <a:rPr lang="de-DE" sz="1200" dirty="0" err="1">
                  <a:solidFill>
                    <a:schemeClr val="tx1">
                      <a:lumMod val="75000"/>
                      <a:lumOff val="25000"/>
                    </a:schemeClr>
                  </a:solidFill>
                </a:rPr>
                <a:t>InfluxDB</a:t>
              </a:r>
              <a:r>
                <a:rPr lang="de-DE" sz="1200" dirty="0">
                  <a:solidFill>
                    <a:schemeClr val="tx1">
                      <a:lumMod val="75000"/>
                      <a:lumOff val="25000"/>
                    </a:schemeClr>
                  </a:solidFill>
                </a:rPr>
                <a:t> (v 1.0) installieren</a:t>
              </a:r>
            </a:p>
            <a:p>
              <a:pPr marL="228600" indent="-228600">
                <a:buFont typeface="+mj-lt"/>
                <a:buAutoNum type="arabicPeriod" startAt="4"/>
              </a:pPr>
              <a:r>
                <a:rPr lang="de-DE" sz="1200" dirty="0">
                  <a:solidFill>
                    <a:schemeClr val="tx1">
                      <a:lumMod val="75000"/>
                      <a:lumOff val="25000"/>
                    </a:schemeClr>
                  </a:solidFill>
                </a:rPr>
                <a:t>Mit VS Code </a:t>
              </a:r>
              <a:r>
                <a:rPr lang="de-DE" sz="1200" b="1" dirty="0">
                  <a:solidFill>
                    <a:schemeClr val="tx1">
                      <a:lumMod val="75000"/>
                      <a:lumOff val="25000"/>
                    </a:schemeClr>
                  </a:solidFill>
                </a:rPr>
                <a:t>"/</a:t>
              </a:r>
              <a:r>
                <a:rPr lang="de-DE" sz="1200" b="1" dirty="0" err="1">
                  <a:solidFill>
                    <a:schemeClr val="tx1">
                      <a:lumMod val="75000"/>
                      <a:lumOff val="25000"/>
                    </a:schemeClr>
                  </a:solidFill>
                </a:rPr>
                <a:t>etc</a:t>
              </a:r>
              <a:r>
                <a:rPr lang="de-DE" sz="1200" b="1" dirty="0">
                  <a:solidFill>
                    <a:schemeClr val="tx1">
                      <a:lumMod val="75000"/>
                      <a:lumOff val="25000"/>
                    </a:schemeClr>
                  </a:solidFill>
                </a:rPr>
                <a:t>/openhab2/</a:t>
              </a:r>
              <a:r>
                <a:rPr lang="de-DE" sz="1200" b="1" dirty="0" err="1">
                  <a:solidFill>
                    <a:schemeClr val="tx1">
                      <a:lumMod val="75000"/>
                      <a:lumOff val="25000"/>
                    </a:schemeClr>
                  </a:solidFill>
                </a:rPr>
                <a:t>services</a:t>
              </a:r>
              <a:r>
                <a:rPr lang="de-DE" sz="1200" b="1" dirty="0">
                  <a:solidFill>
                    <a:schemeClr val="tx1">
                      <a:lumMod val="75000"/>
                      <a:lumOff val="25000"/>
                    </a:schemeClr>
                  </a:solidFill>
                </a:rPr>
                <a:t>/</a:t>
              </a:r>
              <a:r>
                <a:rPr lang="de-DE" sz="1200" b="1" dirty="0" err="1">
                  <a:solidFill>
                    <a:schemeClr val="tx1">
                      <a:lumMod val="75000"/>
                      <a:lumOff val="25000"/>
                    </a:schemeClr>
                  </a:solidFill>
                </a:rPr>
                <a:t>influxdb.cfg</a:t>
              </a:r>
              <a:r>
                <a:rPr lang="de-DE" sz="1200" b="1" dirty="0">
                  <a:solidFill>
                    <a:schemeClr val="tx1">
                      <a:lumMod val="75000"/>
                      <a:lumOff val="25000"/>
                    </a:schemeClr>
                  </a:solidFill>
                </a:rPr>
                <a:t>" </a:t>
              </a:r>
              <a:r>
                <a:rPr lang="de-DE" sz="1200" dirty="0">
                  <a:solidFill>
                    <a:schemeClr val="tx1">
                      <a:lumMod val="75000"/>
                      <a:lumOff val="25000"/>
                    </a:schemeClr>
                  </a:solidFill>
                </a:rPr>
                <a:t>durch den Inhalt dieser </a:t>
              </a:r>
              <a:r>
                <a:rPr lang="de-DE" sz="1200" b="1" dirty="0">
                  <a:solidFill>
                    <a:schemeClr val="tx1">
                      <a:lumMod val="75000"/>
                      <a:lumOff val="25000"/>
                    </a:schemeClr>
                  </a:solidFill>
                </a:rPr>
                <a:t>.</a:t>
              </a:r>
              <a:r>
                <a:rPr lang="de-DE" sz="1200" b="1" dirty="0" err="1">
                  <a:solidFill>
                    <a:schemeClr val="tx1">
                      <a:lumMod val="75000"/>
                      <a:lumOff val="25000"/>
                    </a:schemeClr>
                  </a:solidFill>
                </a:rPr>
                <a:t>cfg</a:t>
              </a:r>
              <a:r>
                <a:rPr lang="de-DE" sz="1200" b="1" dirty="0">
                  <a:solidFill>
                    <a:schemeClr val="tx1">
                      <a:lumMod val="75000"/>
                      <a:lumOff val="25000"/>
                    </a:schemeClr>
                  </a:solidFill>
                </a:rPr>
                <a:t> </a:t>
              </a:r>
              <a:r>
                <a:rPr lang="de-DE" sz="1200" dirty="0">
                  <a:solidFill>
                    <a:schemeClr val="tx1">
                      <a:lumMod val="75000"/>
                      <a:lumOff val="25000"/>
                    </a:schemeClr>
                  </a:solidFill>
                  <a:hlinkClick r:id="rId3">
                    <a:extLst>
                      <a:ext uri="{A12FA001-AC4F-418D-AE19-62706E023703}">
                        <ahyp:hlinkClr xmlns:ahyp="http://schemas.microsoft.com/office/drawing/2018/hyperlinkcolor" val="tx"/>
                      </a:ext>
                    </a:extLst>
                  </a:hlinkClick>
                </a:rPr>
                <a:t>hier</a:t>
              </a:r>
              <a:r>
                <a:rPr lang="de-DE" sz="1200" b="1" dirty="0">
                  <a:solidFill>
                    <a:schemeClr val="tx1">
                      <a:lumMod val="75000"/>
                      <a:lumOff val="25000"/>
                    </a:schemeClr>
                  </a:solidFill>
                </a:rPr>
                <a:t> </a:t>
              </a:r>
              <a:r>
                <a:rPr lang="de-DE" sz="1200" dirty="0">
                  <a:solidFill>
                    <a:schemeClr val="tx1">
                      <a:lumMod val="75000"/>
                      <a:lumOff val="25000"/>
                    </a:schemeClr>
                  </a:solidFill>
                </a:rPr>
                <a:t>ersetzten und bei </a:t>
              </a:r>
              <a:r>
                <a:rPr lang="de-DE" sz="1200" dirty="0" err="1">
                  <a:solidFill>
                    <a:schemeClr val="tx1">
                      <a:lumMod val="75000"/>
                      <a:lumOff val="25000"/>
                    </a:schemeClr>
                  </a:solidFill>
                </a:rPr>
                <a:t>url</a:t>
              </a:r>
              <a:r>
                <a:rPr lang="de-DE" sz="1200" dirty="0">
                  <a:solidFill>
                    <a:schemeClr val="tx1">
                      <a:lumMod val="75000"/>
                      <a:lumOff val="25000"/>
                    </a:schemeClr>
                  </a:solidFill>
                </a:rPr>
                <a:t> die IP Adresse des PCs, wo der Docker Container läuft ersetzen</a:t>
              </a:r>
            </a:p>
            <a:p>
              <a:r>
                <a:rPr lang="de-DE" sz="1200" dirty="0">
                  <a:solidFill>
                    <a:schemeClr val="tx1">
                      <a:lumMod val="75000"/>
                      <a:lumOff val="25000"/>
                    </a:schemeClr>
                  </a:solidFill>
                </a:rPr>
                <a:t>5.   Am PC sollte jetzt unter diesem </a:t>
              </a:r>
              <a:r>
                <a:rPr lang="de-DE" sz="1200" dirty="0">
                  <a:solidFill>
                    <a:schemeClr val="tx1">
                      <a:lumMod val="75000"/>
                      <a:lumOff val="25000"/>
                    </a:schemeClr>
                  </a:solidFill>
                  <a:hlinkClick r:id="rId4">
                    <a:extLst>
                      <a:ext uri="{A12FA001-AC4F-418D-AE19-62706E023703}">
                        <ahyp:hlinkClr xmlns:ahyp="http://schemas.microsoft.com/office/drawing/2018/hyperlinkcolor" val="tx"/>
                      </a:ext>
                    </a:extLst>
                  </a:hlinkClick>
                </a:rPr>
                <a:t>Link</a:t>
              </a:r>
              <a:r>
                <a:rPr lang="de-DE" sz="1200" dirty="0">
                  <a:solidFill>
                    <a:schemeClr val="tx1">
                      <a:lumMod val="75000"/>
                      <a:lumOff val="25000"/>
                    </a:schemeClr>
                  </a:solidFill>
                </a:rPr>
                <a:t> </a:t>
              </a:r>
              <a:r>
                <a:rPr lang="de-DE" sz="1200" dirty="0" err="1">
                  <a:solidFill>
                    <a:schemeClr val="tx1">
                      <a:lumMod val="75000"/>
                      <a:lumOff val="25000"/>
                    </a:schemeClr>
                  </a:solidFill>
                </a:rPr>
                <a:t>Grafana</a:t>
              </a:r>
              <a:r>
                <a:rPr lang="de-DE" sz="1200" dirty="0">
                  <a:solidFill>
                    <a:schemeClr val="tx1">
                      <a:lumMod val="75000"/>
                      <a:lumOff val="25000"/>
                    </a:schemeClr>
                  </a:solidFill>
                </a:rPr>
                <a:t> erreichbar sein. Hier können Dashboards erstellt werden.</a:t>
              </a:r>
            </a:p>
            <a:p>
              <a:endParaRPr lang="de-DE" sz="1200" dirty="0">
                <a:solidFill>
                  <a:schemeClr val="tx1">
                    <a:lumMod val="75000"/>
                    <a:lumOff val="25000"/>
                  </a:schemeClr>
                </a:solidFill>
              </a:endParaRP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200" dirty="0">
                <a:solidFill>
                  <a:schemeClr val="tx1">
                    <a:lumMod val="75000"/>
                    <a:lumOff val="25000"/>
                  </a:schemeClr>
                </a:solidFill>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118530" y="4651653"/>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5"/>
            <a:extLst>
              <a:ext uri="{FF2B5EF4-FFF2-40B4-BE49-F238E27FC236}">
                <a16:creationId xmlns:a16="http://schemas.microsoft.com/office/drawing/2014/main" id="{CAF3F9CB-95C4-A34F-B7D8-02D46DE0A2F9}"/>
              </a:ext>
            </a:extLst>
          </p:cNvPr>
          <p:cNvSpPr txBox="1"/>
          <p:nvPr/>
        </p:nvSpPr>
        <p:spPr>
          <a:xfrm>
            <a:off x="-30999" y="4688318"/>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OpenHAB VS Code einrichten</a:t>
            </a:r>
            <a:endParaRPr lang="de-DE" dirty="0"/>
          </a:p>
          <a:p>
            <a:pPr lvl="0"/>
            <a:endParaRPr lang="en-US" altLang="ko-KR" sz="1200" dirty="0">
              <a:cs typeface="+mn-cs"/>
            </a:endParaRPr>
          </a:p>
        </p:txBody>
      </p:sp>
      <p:pic>
        <p:nvPicPr>
          <p:cNvPr id="14" name="Grafik 11">
            <a:extLst>
              <a:ext uri="{FF2B5EF4-FFF2-40B4-BE49-F238E27FC236}">
                <a16:creationId xmlns:a16="http://schemas.microsoft.com/office/drawing/2014/main" id="{A7D1A9E6-9438-C54D-91B3-1DF9EEA5BD6D}"/>
              </a:ext>
            </a:extLst>
          </p:cNvPr>
          <p:cNvPicPr>
            <a:picLocks noChangeAspect="1"/>
          </p:cNvPicPr>
          <p:nvPr/>
        </p:nvPicPr>
        <p:blipFill rotWithShape="1">
          <a:blip r:embed="rId6"/>
          <a:srcRect r="45542" b="47228"/>
          <a:stretch/>
        </p:blipFill>
        <p:spPr>
          <a:xfrm>
            <a:off x="5318278" y="1186461"/>
            <a:ext cx="3759800" cy="2049393"/>
          </a:xfrm>
          <a:prstGeom prst="rect">
            <a:avLst/>
          </a:prstGeom>
        </p:spPr>
      </p:pic>
    </p:spTree>
    <p:extLst>
      <p:ext uri="{BB962C8B-B14F-4D97-AF65-F5344CB8AC3E}">
        <p14:creationId xmlns:p14="http://schemas.microsoft.com/office/powerpoint/2010/main" val="9432859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267494"/>
            <a:ext cx="9144000" cy="576064"/>
          </a:xfrm>
        </p:spPr>
        <p:txBody>
          <a:bodyPr/>
          <a:lstStyle/>
          <a:p>
            <a:r>
              <a:rPr lang="en-US" altLang="ko-KR" dirty="0"/>
              <a:t>Tipps für weitere Funktionalitäten</a:t>
            </a:r>
            <a:endParaRPr lang="ko-KR" altLang="en-US" dirty="0"/>
          </a:p>
        </p:txBody>
      </p:sp>
      <p:sp>
        <p:nvSpPr>
          <p:cNvPr id="58" name="TextBox 41">
            <a:extLst>
              <a:ext uri="{FF2B5EF4-FFF2-40B4-BE49-F238E27FC236}">
                <a16:creationId xmlns:a16="http://schemas.microsoft.com/office/drawing/2014/main" id="{A3E34836-8758-604C-AB30-A0F66C987786}"/>
              </a:ext>
            </a:extLst>
          </p:cNvPr>
          <p:cNvSpPr txBox="1"/>
          <p:nvPr/>
        </p:nvSpPr>
        <p:spPr>
          <a:xfrm>
            <a:off x="1835696" y="2561811"/>
            <a:ext cx="6120680" cy="954107"/>
          </a:xfrm>
          <a:prstGeom prst="rect">
            <a:avLst/>
          </a:prstGeom>
          <a:noFill/>
        </p:spPr>
        <p:txBody>
          <a:bodyPr wrap="square" rtlCol="0" anchor="ctr">
            <a:spAutoFit/>
          </a:bodyPr>
          <a:lstStyle/>
          <a:p>
            <a:r>
              <a:rPr lang="de-DE" sz="1400" b="1" dirty="0">
                <a:solidFill>
                  <a:schemeClr val="tx1">
                    <a:lumMod val="75000"/>
                    <a:lumOff val="25000"/>
                  </a:schemeClr>
                </a:solidFill>
              </a:rPr>
              <a:t>IOS App </a:t>
            </a:r>
            <a:r>
              <a:rPr lang="de-DE" sz="1400" dirty="0">
                <a:solidFill>
                  <a:schemeClr val="tx1">
                    <a:lumMod val="75000"/>
                    <a:lumOff val="25000"/>
                  </a:schemeClr>
                </a:solidFill>
              </a:rPr>
              <a:t>– Wie Sie unterwegs Ihr Haus steuern finden Sie </a:t>
            </a:r>
            <a:r>
              <a:rPr lang="de-DE" sz="1400" dirty="0">
                <a:solidFill>
                  <a:schemeClr val="tx1">
                    <a:lumMod val="75000"/>
                    <a:lumOff val="25000"/>
                  </a:schemeClr>
                </a:solidFill>
                <a:hlinkClick r:id="rId2">
                  <a:extLst>
                    <a:ext uri="{A12FA001-AC4F-418D-AE19-62706E023703}">
                      <ahyp:hlinkClr xmlns:ahyp="http://schemas.microsoft.com/office/drawing/2018/hyperlinkcolor" val="tx"/>
                    </a:ext>
                  </a:extLst>
                </a:hlinkClick>
              </a:rPr>
              <a:t>hier</a:t>
            </a:r>
            <a:r>
              <a:rPr lang="de-DE" sz="1400" dirty="0">
                <a:solidFill>
                  <a:schemeClr val="tx1">
                    <a:lumMod val="75000"/>
                    <a:lumOff val="25000"/>
                  </a:schemeClr>
                </a:solidFill>
              </a:rPr>
              <a:t> + </a:t>
            </a:r>
            <a:r>
              <a:rPr lang="de-DE" sz="1400" dirty="0">
                <a:solidFill>
                  <a:schemeClr val="tx1">
                    <a:lumMod val="75000"/>
                    <a:lumOff val="25000"/>
                  </a:schemeClr>
                </a:solidFill>
                <a:hlinkClick r:id="rId3">
                  <a:extLst>
                    <a:ext uri="{A12FA001-AC4F-418D-AE19-62706E023703}">
                      <ahyp:hlinkClr xmlns:ahyp="http://schemas.microsoft.com/office/drawing/2018/hyperlinkcolor" val="tx"/>
                    </a:ext>
                  </a:extLst>
                </a:hlinkClick>
              </a:rPr>
              <a:t>hier</a:t>
            </a:r>
            <a:endParaRPr lang="de-DE" sz="1400" dirty="0">
              <a:solidFill>
                <a:schemeClr val="tx1">
                  <a:lumMod val="75000"/>
                  <a:lumOff val="25000"/>
                </a:schemeClr>
              </a:solidFill>
            </a:endParaRPr>
          </a:p>
          <a:p>
            <a:r>
              <a:rPr lang="de-DE" sz="1400" b="1" dirty="0">
                <a:solidFill>
                  <a:schemeClr val="tx1">
                    <a:lumMod val="75000"/>
                    <a:lumOff val="25000"/>
                  </a:schemeClr>
                </a:solidFill>
              </a:rPr>
              <a:t>Wetter </a:t>
            </a:r>
            <a:r>
              <a:rPr lang="de-DE" sz="1400" dirty="0">
                <a:solidFill>
                  <a:schemeClr val="tx1">
                    <a:lumMod val="75000"/>
                    <a:lumOff val="25000"/>
                  </a:schemeClr>
                </a:solidFill>
              </a:rPr>
              <a:t>–</a:t>
            </a:r>
            <a:r>
              <a:rPr lang="de-DE" sz="1400" b="1" dirty="0">
                <a:solidFill>
                  <a:schemeClr val="tx1">
                    <a:lumMod val="75000"/>
                    <a:lumOff val="25000"/>
                  </a:schemeClr>
                </a:solidFill>
              </a:rPr>
              <a:t> </a:t>
            </a:r>
            <a:r>
              <a:rPr lang="de-DE" sz="1400" dirty="0">
                <a:solidFill>
                  <a:schemeClr val="tx1">
                    <a:lumMod val="75000"/>
                    <a:lumOff val="25000"/>
                  </a:schemeClr>
                </a:solidFill>
              </a:rPr>
              <a:t>Wie Sie das Wetter einbinden finden Sie </a:t>
            </a:r>
            <a:r>
              <a:rPr lang="de-DE" sz="1400" dirty="0">
                <a:solidFill>
                  <a:schemeClr val="tx1">
                    <a:lumMod val="75000"/>
                    <a:lumOff val="25000"/>
                  </a:schemeClr>
                </a:solidFill>
                <a:hlinkClick r:id="rId4">
                  <a:extLst>
                    <a:ext uri="{A12FA001-AC4F-418D-AE19-62706E023703}">
                      <ahyp:hlinkClr xmlns:ahyp="http://schemas.microsoft.com/office/drawing/2018/hyperlinkcolor" val="tx"/>
                    </a:ext>
                  </a:extLst>
                </a:hlinkClick>
              </a:rPr>
              <a:t>hier</a:t>
            </a:r>
            <a:endParaRPr lang="de-DE" sz="1400" dirty="0">
              <a:solidFill>
                <a:schemeClr val="tx1">
                  <a:lumMod val="75000"/>
                  <a:lumOff val="25000"/>
                </a:schemeClr>
              </a:solidFill>
            </a:endParaRPr>
          </a:p>
          <a:p>
            <a:r>
              <a:rPr lang="de-DE" sz="1400" b="1" dirty="0">
                <a:solidFill>
                  <a:schemeClr val="tx1">
                    <a:lumMod val="75000"/>
                    <a:lumOff val="25000"/>
                  </a:schemeClr>
                </a:solidFill>
              </a:rPr>
              <a:t>Apple Home </a:t>
            </a:r>
            <a:r>
              <a:rPr lang="de-DE" sz="1400" dirty="0">
                <a:solidFill>
                  <a:schemeClr val="tx1">
                    <a:lumMod val="75000"/>
                    <a:lumOff val="25000"/>
                  </a:schemeClr>
                </a:solidFill>
              </a:rPr>
              <a:t>–</a:t>
            </a:r>
            <a:r>
              <a:rPr lang="de-DE" sz="1400" b="1" dirty="0">
                <a:solidFill>
                  <a:schemeClr val="tx1">
                    <a:lumMod val="75000"/>
                    <a:lumOff val="25000"/>
                  </a:schemeClr>
                </a:solidFill>
              </a:rPr>
              <a:t> </a:t>
            </a:r>
            <a:r>
              <a:rPr lang="de-DE" sz="1400" dirty="0">
                <a:solidFill>
                  <a:schemeClr val="tx1">
                    <a:lumMod val="75000"/>
                    <a:lumOff val="25000"/>
                  </a:schemeClr>
                </a:solidFill>
              </a:rPr>
              <a:t>Verbinden Sie die Anwendung mit Apple Home </a:t>
            </a:r>
            <a:r>
              <a:rPr lang="de-DE" sz="1400" dirty="0">
                <a:solidFill>
                  <a:schemeClr val="tx1">
                    <a:lumMod val="75000"/>
                    <a:lumOff val="25000"/>
                  </a:schemeClr>
                </a:solidFill>
                <a:hlinkClick r:id="rId5">
                  <a:extLst>
                    <a:ext uri="{A12FA001-AC4F-418D-AE19-62706E023703}">
                      <ahyp:hlinkClr xmlns:ahyp="http://schemas.microsoft.com/office/drawing/2018/hyperlinkcolor" val="tx"/>
                    </a:ext>
                  </a:extLst>
                </a:hlinkClick>
              </a:rPr>
              <a:t>hier</a:t>
            </a:r>
            <a:endParaRPr lang="de-DE" sz="1400" dirty="0">
              <a:solidFill>
                <a:schemeClr val="tx1">
                  <a:lumMod val="75000"/>
                  <a:lumOff val="25000"/>
                </a:schemeClr>
              </a:solidFill>
            </a:endParaRPr>
          </a:p>
          <a:p>
            <a:pPr algn="ctr"/>
            <a:endParaRPr lang="en-US" altLang="ko-KR" sz="1400" dirty="0">
              <a:solidFill>
                <a:schemeClr val="tx1">
                  <a:lumMod val="75000"/>
                  <a:lumOff val="25000"/>
                </a:schemeClr>
              </a:solidFill>
            </a:endParaRPr>
          </a:p>
        </p:txBody>
      </p:sp>
    </p:spTree>
    <p:extLst>
      <p:ext uri="{BB962C8B-B14F-4D97-AF65-F5344CB8AC3E}">
        <p14:creationId xmlns:p14="http://schemas.microsoft.com/office/powerpoint/2010/main" val="7072901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ow To Build Smart Home Using Low Cost Gadgets?">
            <a:extLst>
              <a:ext uri="{FF2B5EF4-FFF2-40B4-BE49-F238E27FC236}">
                <a16:creationId xmlns:a16="http://schemas.microsoft.com/office/drawing/2014/main" id="{0C358763-4DD4-9A44-BD53-4492147FC7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7219" y="-35571"/>
            <a:ext cx="10358142" cy="5179071"/>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0"/>
          </p:nvPr>
        </p:nvSpPr>
        <p:spPr>
          <a:xfrm>
            <a:off x="-2700808" y="2606441"/>
            <a:ext cx="9144000" cy="522725"/>
          </a:xfrm>
        </p:spPr>
        <p:txBody>
          <a:bodyPr/>
          <a:lstStyle/>
          <a:p>
            <a:pPr lvl="0"/>
            <a:r>
              <a:rPr lang="en-US" altLang="ko-KR" sz="3600" dirty="0">
                <a:ea typeface="맑은 고딕" pitchFamily="50" charset="-127"/>
              </a:rPr>
              <a:t>Danke!</a:t>
            </a:r>
            <a:endParaRPr lang="en-US" altLang="ko-KR" sz="3600" dirty="0"/>
          </a:p>
        </p:txBody>
      </p:sp>
      <p:sp>
        <p:nvSpPr>
          <p:cNvPr id="4" name="Text Placeholder 3"/>
          <p:cNvSpPr>
            <a:spLocks noGrp="1"/>
          </p:cNvSpPr>
          <p:nvPr>
            <p:ph type="body" sz="quarter" idx="11"/>
          </p:nvPr>
        </p:nvSpPr>
        <p:spPr>
          <a:xfrm>
            <a:off x="-2668638" y="3099582"/>
            <a:ext cx="9144000" cy="288032"/>
          </a:xfrm>
        </p:spPr>
        <p:txBody>
          <a:bodyPr/>
          <a:lstStyle/>
          <a:p>
            <a:pPr>
              <a:spcBef>
                <a:spcPts val="0"/>
              </a:spcBef>
              <a:defRPr/>
            </a:pPr>
            <a:r>
              <a:rPr lang="en-US" altLang="ko-KR" dirty="0" err="1"/>
              <a:t>für Ihre Aufmerksamkeit!</a:t>
            </a:r>
            <a:endParaRPr lang="en-US" altLang="ko-KR" dirty="0"/>
          </a:p>
        </p:txBody>
      </p:sp>
    </p:spTree>
    <p:extLst>
      <p:ext uri="{BB962C8B-B14F-4D97-AF65-F5344CB8AC3E}">
        <p14:creationId xmlns:p14="http://schemas.microsoft.com/office/powerpoint/2010/main" val="4009292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Übersicht</a:t>
            </a:r>
            <a:endParaRPr lang="ko-KR" altLang="en-US" dirty="0"/>
          </a:p>
        </p:txBody>
      </p:sp>
      <p:sp>
        <p:nvSpPr>
          <p:cNvPr id="3" name="Text Placeholder 2"/>
          <p:cNvSpPr>
            <a:spLocks noGrp="1"/>
          </p:cNvSpPr>
          <p:nvPr>
            <p:ph type="body" sz="quarter" idx="11"/>
          </p:nvPr>
        </p:nvSpPr>
        <p:spPr/>
        <p:txBody>
          <a:bodyPr/>
          <a:lstStyle/>
          <a:p>
            <a:pPr lvl="0"/>
            <a:r>
              <a:rPr lang="en-US" altLang="ko-KR" dirty="0"/>
              <a:t>Des DIY-Kits</a:t>
            </a:r>
          </a:p>
        </p:txBody>
      </p:sp>
      <p:pic>
        <p:nvPicPr>
          <p:cNvPr id="59" name="Grafik 3" descr="Ein Bild, das Elektronik, Schaltkreis enthält.&#10;&#10;Beschreibung automatisch generiert.">
            <a:extLst>
              <a:ext uri="{FF2B5EF4-FFF2-40B4-BE49-F238E27FC236}">
                <a16:creationId xmlns:a16="http://schemas.microsoft.com/office/drawing/2014/main" id="{47CFD48C-5021-B94C-91E7-8F900D17FF01}"/>
              </a:ext>
            </a:extLst>
          </p:cNvPr>
          <p:cNvPicPr>
            <a:picLocks noChangeAspect="1"/>
          </p:cNvPicPr>
          <p:nvPr/>
        </p:nvPicPr>
        <p:blipFill rotWithShape="1">
          <a:blip r:embed="rId3"/>
          <a:srcRect t="13115" b="14435"/>
          <a:stretch/>
        </p:blipFill>
        <p:spPr>
          <a:xfrm>
            <a:off x="2953789" y="2540042"/>
            <a:ext cx="3557053" cy="2582845"/>
          </a:xfrm>
          <a:prstGeom prst="rect">
            <a:avLst/>
          </a:prstGeom>
        </p:spPr>
      </p:pic>
      <p:pic>
        <p:nvPicPr>
          <p:cNvPr id="60" name="Grafik 4">
            <a:extLst>
              <a:ext uri="{FF2B5EF4-FFF2-40B4-BE49-F238E27FC236}">
                <a16:creationId xmlns:a16="http://schemas.microsoft.com/office/drawing/2014/main" id="{A24549A6-E577-9C42-AF49-9C6C22D9B5E4}"/>
              </a:ext>
            </a:extLst>
          </p:cNvPr>
          <p:cNvPicPr>
            <a:picLocks noChangeAspect="1"/>
          </p:cNvPicPr>
          <p:nvPr/>
        </p:nvPicPr>
        <p:blipFill>
          <a:blip r:embed="rId4"/>
          <a:stretch>
            <a:fillRect/>
          </a:stretch>
        </p:blipFill>
        <p:spPr>
          <a:xfrm>
            <a:off x="3120560" y="1372187"/>
            <a:ext cx="1182065" cy="802855"/>
          </a:xfrm>
          <a:prstGeom prst="rect">
            <a:avLst/>
          </a:prstGeom>
        </p:spPr>
      </p:pic>
      <p:pic>
        <p:nvPicPr>
          <p:cNvPr id="61" name="Grafik 5">
            <a:extLst>
              <a:ext uri="{FF2B5EF4-FFF2-40B4-BE49-F238E27FC236}">
                <a16:creationId xmlns:a16="http://schemas.microsoft.com/office/drawing/2014/main" id="{F3EA7F31-A13B-3646-AD4A-386FDBE769CD}"/>
              </a:ext>
            </a:extLst>
          </p:cNvPr>
          <p:cNvPicPr>
            <a:picLocks noChangeAspect="1"/>
          </p:cNvPicPr>
          <p:nvPr/>
        </p:nvPicPr>
        <p:blipFill>
          <a:blip r:embed="rId5"/>
          <a:stretch>
            <a:fillRect/>
          </a:stretch>
        </p:blipFill>
        <p:spPr>
          <a:xfrm>
            <a:off x="5139422" y="1384282"/>
            <a:ext cx="921635" cy="790760"/>
          </a:xfrm>
          <a:prstGeom prst="rect">
            <a:avLst/>
          </a:prstGeom>
        </p:spPr>
      </p:pic>
      <p:pic>
        <p:nvPicPr>
          <p:cNvPr id="62" name="Grafik 6" descr="Ein Bild, das Elektronik, Schaltkreis enthält.&#10;&#10;Beschreibung automatisch generiert.">
            <a:extLst>
              <a:ext uri="{FF2B5EF4-FFF2-40B4-BE49-F238E27FC236}">
                <a16:creationId xmlns:a16="http://schemas.microsoft.com/office/drawing/2014/main" id="{B3E2427E-7010-7148-928A-805659601128}"/>
              </a:ext>
            </a:extLst>
          </p:cNvPr>
          <p:cNvPicPr>
            <a:picLocks noChangeAspect="1"/>
          </p:cNvPicPr>
          <p:nvPr/>
        </p:nvPicPr>
        <p:blipFill rotWithShape="1">
          <a:blip r:embed="rId6"/>
          <a:srcRect t="17995" b="13710"/>
          <a:stretch/>
        </p:blipFill>
        <p:spPr>
          <a:xfrm>
            <a:off x="7403763" y="3861839"/>
            <a:ext cx="1695692" cy="1153128"/>
          </a:xfrm>
          <a:prstGeom prst="rect">
            <a:avLst/>
          </a:prstGeom>
        </p:spPr>
      </p:pic>
      <p:pic>
        <p:nvPicPr>
          <p:cNvPr id="63" name="Grafik 7" descr="Ein Bild, das Essen enthält.&#10;&#10;Beschreibung automatisch generiert.">
            <a:extLst>
              <a:ext uri="{FF2B5EF4-FFF2-40B4-BE49-F238E27FC236}">
                <a16:creationId xmlns:a16="http://schemas.microsoft.com/office/drawing/2014/main" id="{EF82AD29-F3F5-1545-8495-2FBADFFD2520}"/>
              </a:ext>
            </a:extLst>
          </p:cNvPr>
          <p:cNvPicPr>
            <a:picLocks noChangeAspect="1"/>
          </p:cNvPicPr>
          <p:nvPr/>
        </p:nvPicPr>
        <p:blipFill>
          <a:blip r:embed="rId7"/>
          <a:stretch>
            <a:fillRect/>
          </a:stretch>
        </p:blipFill>
        <p:spPr>
          <a:xfrm>
            <a:off x="7712780" y="2790294"/>
            <a:ext cx="1153128" cy="1153128"/>
          </a:xfrm>
          <a:prstGeom prst="rect">
            <a:avLst/>
          </a:prstGeom>
        </p:spPr>
      </p:pic>
      <p:pic>
        <p:nvPicPr>
          <p:cNvPr id="64" name="Grafik 8">
            <a:extLst>
              <a:ext uri="{FF2B5EF4-FFF2-40B4-BE49-F238E27FC236}">
                <a16:creationId xmlns:a16="http://schemas.microsoft.com/office/drawing/2014/main" id="{8A8F0E45-BFE9-0F43-A7E1-4A85BC512148}"/>
              </a:ext>
            </a:extLst>
          </p:cNvPr>
          <p:cNvPicPr>
            <a:picLocks noChangeAspect="1"/>
          </p:cNvPicPr>
          <p:nvPr/>
        </p:nvPicPr>
        <p:blipFill>
          <a:blip r:embed="rId8"/>
          <a:stretch>
            <a:fillRect/>
          </a:stretch>
        </p:blipFill>
        <p:spPr>
          <a:xfrm>
            <a:off x="7654444" y="1228397"/>
            <a:ext cx="1456964" cy="1456964"/>
          </a:xfrm>
          <a:prstGeom prst="rect">
            <a:avLst/>
          </a:prstGeom>
        </p:spPr>
      </p:pic>
      <p:pic>
        <p:nvPicPr>
          <p:cNvPr id="65" name="Grafik 9">
            <a:extLst>
              <a:ext uri="{FF2B5EF4-FFF2-40B4-BE49-F238E27FC236}">
                <a16:creationId xmlns:a16="http://schemas.microsoft.com/office/drawing/2014/main" id="{0B8D8FC1-655C-124E-B130-301F87009AD0}"/>
              </a:ext>
            </a:extLst>
          </p:cNvPr>
          <p:cNvPicPr>
            <a:picLocks noChangeAspect="1"/>
          </p:cNvPicPr>
          <p:nvPr/>
        </p:nvPicPr>
        <p:blipFill>
          <a:blip r:embed="rId9"/>
          <a:stretch>
            <a:fillRect/>
          </a:stretch>
        </p:blipFill>
        <p:spPr>
          <a:xfrm>
            <a:off x="480242" y="2804753"/>
            <a:ext cx="1203767" cy="1026711"/>
          </a:xfrm>
          <a:prstGeom prst="rect">
            <a:avLst/>
          </a:prstGeom>
        </p:spPr>
      </p:pic>
      <p:pic>
        <p:nvPicPr>
          <p:cNvPr id="66" name="Grafik 10">
            <a:extLst>
              <a:ext uri="{FF2B5EF4-FFF2-40B4-BE49-F238E27FC236}">
                <a16:creationId xmlns:a16="http://schemas.microsoft.com/office/drawing/2014/main" id="{D1C0210A-7340-344C-90F8-EA6BF98F29A9}"/>
              </a:ext>
            </a:extLst>
          </p:cNvPr>
          <p:cNvPicPr>
            <a:picLocks noChangeAspect="1"/>
          </p:cNvPicPr>
          <p:nvPr/>
        </p:nvPicPr>
        <p:blipFill>
          <a:blip r:embed="rId10"/>
          <a:stretch>
            <a:fillRect/>
          </a:stretch>
        </p:blipFill>
        <p:spPr>
          <a:xfrm>
            <a:off x="777020" y="4191444"/>
            <a:ext cx="2201229" cy="816290"/>
          </a:xfrm>
          <a:prstGeom prst="rect">
            <a:avLst/>
          </a:prstGeom>
        </p:spPr>
      </p:pic>
      <p:pic>
        <p:nvPicPr>
          <p:cNvPr id="67" name="Grafik 11">
            <a:extLst>
              <a:ext uri="{FF2B5EF4-FFF2-40B4-BE49-F238E27FC236}">
                <a16:creationId xmlns:a16="http://schemas.microsoft.com/office/drawing/2014/main" id="{3887BBCD-EF43-5B40-B952-4450E9798E4C}"/>
              </a:ext>
            </a:extLst>
          </p:cNvPr>
          <p:cNvPicPr>
            <a:picLocks noChangeAspect="1"/>
          </p:cNvPicPr>
          <p:nvPr/>
        </p:nvPicPr>
        <p:blipFill>
          <a:blip r:embed="rId11"/>
          <a:stretch>
            <a:fillRect/>
          </a:stretch>
        </p:blipFill>
        <p:spPr>
          <a:xfrm>
            <a:off x="287921" y="4261533"/>
            <a:ext cx="670709" cy="676112"/>
          </a:xfrm>
          <a:prstGeom prst="rect">
            <a:avLst/>
          </a:prstGeom>
        </p:spPr>
      </p:pic>
      <p:pic>
        <p:nvPicPr>
          <p:cNvPr id="68" name="Grafik 12">
            <a:extLst>
              <a:ext uri="{FF2B5EF4-FFF2-40B4-BE49-F238E27FC236}">
                <a16:creationId xmlns:a16="http://schemas.microsoft.com/office/drawing/2014/main" id="{36FACE4C-A5A8-DA4B-A1CB-05FD69E8008F}"/>
              </a:ext>
            </a:extLst>
          </p:cNvPr>
          <p:cNvPicPr>
            <a:picLocks noChangeAspect="1"/>
          </p:cNvPicPr>
          <p:nvPr/>
        </p:nvPicPr>
        <p:blipFill>
          <a:blip r:embed="rId12"/>
          <a:stretch>
            <a:fillRect/>
          </a:stretch>
        </p:blipFill>
        <p:spPr>
          <a:xfrm>
            <a:off x="128808" y="1303062"/>
            <a:ext cx="2057400" cy="1028700"/>
          </a:xfrm>
          <a:prstGeom prst="rect">
            <a:avLst/>
          </a:prstGeom>
        </p:spPr>
      </p:pic>
    </p:spTree>
    <p:extLst>
      <p:ext uri="{BB962C8B-B14F-4D97-AF65-F5344CB8AC3E}">
        <p14:creationId xmlns:p14="http://schemas.microsoft.com/office/powerpoint/2010/main" val="1822823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282599"/>
            <a:ext cx="9144000" cy="576064"/>
          </a:xfrm>
        </p:spPr>
        <p:txBody>
          <a:bodyPr/>
          <a:lstStyle/>
          <a:p>
            <a:r>
              <a:rPr lang="en-US" altLang="ko-KR" dirty="0"/>
              <a:t>Übersicht verwendeter Komponenten</a:t>
            </a:r>
            <a:endParaRPr lang="ko-KR" altLang="en-US" dirty="0"/>
          </a:p>
        </p:txBody>
      </p:sp>
      <p:sp>
        <p:nvSpPr>
          <p:cNvPr id="32" name="TextBox 11">
            <a:extLst>
              <a:ext uri="{FF2B5EF4-FFF2-40B4-BE49-F238E27FC236}">
                <a16:creationId xmlns:a16="http://schemas.microsoft.com/office/drawing/2014/main" id="{FEC8BC39-095A-5341-86A3-31F88002139C}"/>
              </a:ext>
            </a:extLst>
          </p:cNvPr>
          <p:cNvSpPr txBox="1"/>
          <p:nvPr/>
        </p:nvSpPr>
        <p:spPr>
          <a:xfrm>
            <a:off x="1338055" y="1402811"/>
            <a:ext cx="2236510" cy="646331"/>
          </a:xfrm>
          <a:prstGeom prst="rect">
            <a:avLst/>
          </a:prstGeom>
          <a:noFill/>
        </p:spPr>
        <p:txBody>
          <a:bodyPr wrap="none" rtlCol="0" anchor="ctr">
            <a:spAutoFit/>
          </a:bodyPr>
          <a:lstStyle/>
          <a:p>
            <a:r>
              <a:rPr lang="en-US" altLang="ko-KR" sz="3600" b="1" dirty="0">
                <a:solidFill>
                  <a:schemeClr val="accent1"/>
                </a:solidFill>
                <a:cs typeface="Arial" pitchFamily="34" charset="0"/>
              </a:rPr>
              <a:t>hardware</a:t>
            </a:r>
            <a:endParaRPr lang="ko-KR" altLang="en-US" sz="3600" b="1" dirty="0">
              <a:solidFill>
                <a:schemeClr val="accent1"/>
              </a:solidFill>
              <a:cs typeface="Arial" pitchFamily="34" charset="0"/>
            </a:endParaRPr>
          </a:p>
        </p:txBody>
      </p:sp>
      <p:grpSp>
        <p:nvGrpSpPr>
          <p:cNvPr id="33" name="Group 12">
            <a:extLst>
              <a:ext uri="{FF2B5EF4-FFF2-40B4-BE49-F238E27FC236}">
                <a16:creationId xmlns:a16="http://schemas.microsoft.com/office/drawing/2014/main" id="{79A82760-D58B-BF43-BDA9-56C4BDDFEAE1}"/>
              </a:ext>
            </a:extLst>
          </p:cNvPr>
          <p:cNvGrpSpPr/>
          <p:nvPr/>
        </p:nvGrpSpPr>
        <p:grpSpPr>
          <a:xfrm>
            <a:off x="5508104" y="1923678"/>
            <a:ext cx="2886735" cy="2257820"/>
            <a:chOff x="1802923" y="1414310"/>
            <a:chExt cx="4519946" cy="2257820"/>
          </a:xfrm>
        </p:grpSpPr>
        <p:sp>
          <p:nvSpPr>
            <p:cNvPr id="34" name="TextBox 13">
              <a:extLst>
                <a:ext uri="{FF2B5EF4-FFF2-40B4-BE49-F238E27FC236}">
                  <a16:creationId xmlns:a16="http://schemas.microsoft.com/office/drawing/2014/main" id="{D29AF9BA-64AC-3A46-A4E4-F0BC25560664}"/>
                </a:ext>
              </a:extLst>
            </p:cNvPr>
            <p:cNvSpPr txBox="1"/>
            <p:nvPr/>
          </p:nvSpPr>
          <p:spPr>
            <a:xfrm>
              <a:off x="1802923" y="1856248"/>
              <a:ext cx="4519946" cy="1815882"/>
            </a:xfrm>
            <a:prstGeom prst="rect">
              <a:avLst/>
            </a:prstGeom>
            <a:noFill/>
          </p:spPr>
          <p:txBody>
            <a:bodyPr wrap="square" rtlCol="0" anchor="ctr">
              <a:spAutoFit/>
            </a:bodyPr>
            <a:lstStyle/>
            <a:p>
              <a:pPr marL="171450" indent="-171450">
                <a:buFont typeface="Arial" panose="020B0604020202020204" pitchFamily="34" charset="0"/>
                <a:buChar char="•"/>
              </a:pPr>
              <a:r>
                <a:rPr lang="de-DE" sz="1600" dirty="0" err="1">
                  <a:solidFill>
                    <a:schemeClr val="tx1">
                      <a:lumMod val="75000"/>
                      <a:lumOff val="25000"/>
                    </a:schemeClr>
                  </a:solidFill>
                  <a:cs typeface="Calibri"/>
                </a:rPr>
                <a:t>OpenHABian</a:t>
              </a:r>
              <a:endParaRPr lang="de-DE" sz="1600">
                <a:solidFill>
                  <a:schemeClr val="tx1">
                    <a:lumMod val="75000"/>
                    <a:lumOff val="25000"/>
                  </a:schemeClr>
                </a:solidFill>
                <a:cs typeface="Calibri"/>
              </a:endParaRPr>
            </a:p>
            <a:p>
              <a:pPr marL="171450" indent="-171450">
                <a:buFont typeface="Arial" panose="020B0604020202020204" pitchFamily="34" charset="0"/>
                <a:buChar char="•"/>
              </a:pPr>
              <a:r>
                <a:rPr lang="de-DE" sz="1600" dirty="0" err="1">
                  <a:solidFill>
                    <a:schemeClr val="tx1">
                      <a:lumMod val="75000"/>
                      <a:lumOff val="25000"/>
                    </a:schemeClr>
                  </a:solidFill>
                  <a:cs typeface="Calibri"/>
                </a:rPr>
                <a:t>Mosquitto</a:t>
              </a:r>
              <a:endParaRPr lang="de-DE" sz="1600">
                <a:solidFill>
                  <a:schemeClr val="tx1">
                    <a:lumMod val="75000"/>
                    <a:lumOff val="25000"/>
                  </a:schemeClr>
                </a:solidFill>
                <a:cs typeface="Calibri"/>
              </a:endParaRPr>
            </a:p>
            <a:p>
              <a:pPr marL="171450" indent="-171450">
                <a:buFont typeface="Arial" panose="020B0604020202020204" pitchFamily="34" charset="0"/>
                <a:buChar char="•"/>
              </a:pPr>
              <a:r>
                <a:rPr lang="de-DE" sz="1600" dirty="0">
                  <a:solidFill>
                    <a:schemeClr val="tx1">
                      <a:lumMod val="75000"/>
                      <a:lumOff val="25000"/>
                    </a:schemeClr>
                  </a:solidFill>
                  <a:cs typeface="Calibri"/>
                </a:rPr>
                <a:t>Raspberry Pi </a:t>
              </a:r>
              <a:r>
                <a:rPr lang="de-DE" sz="1600" dirty="0" err="1">
                  <a:solidFill>
                    <a:schemeClr val="tx1">
                      <a:lumMod val="75000"/>
                      <a:lumOff val="25000"/>
                    </a:schemeClr>
                  </a:solidFill>
                  <a:cs typeface="Calibri"/>
                </a:rPr>
                <a:t>Imager</a:t>
              </a:r>
              <a:endParaRPr lang="de-DE" sz="1600">
                <a:solidFill>
                  <a:schemeClr val="tx1">
                    <a:lumMod val="75000"/>
                    <a:lumOff val="25000"/>
                  </a:schemeClr>
                </a:solidFill>
                <a:cs typeface="Calibri"/>
              </a:endParaRPr>
            </a:p>
            <a:p>
              <a:pPr marL="171450" indent="-171450">
                <a:buFont typeface="Arial" panose="020B0604020202020204" pitchFamily="34" charset="0"/>
                <a:buChar char="•"/>
              </a:pPr>
              <a:r>
                <a:rPr lang="de-DE" sz="1600" dirty="0">
                  <a:solidFill>
                    <a:schemeClr val="tx1">
                      <a:lumMod val="75000"/>
                      <a:lumOff val="25000"/>
                    </a:schemeClr>
                  </a:solidFill>
                  <a:cs typeface="Calibri"/>
                </a:rPr>
                <a:t>Visual Studio Code</a:t>
              </a:r>
            </a:p>
            <a:p>
              <a:pPr marL="171450" indent="-171450">
                <a:buFont typeface="Arial" panose="020B0604020202020204" pitchFamily="34" charset="0"/>
                <a:buChar char="•"/>
              </a:pPr>
              <a:r>
                <a:rPr lang="de-DE" sz="1600" dirty="0">
                  <a:solidFill>
                    <a:schemeClr val="tx1">
                      <a:lumMod val="75000"/>
                      <a:lumOff val="25000"/>
                    </a:schemeClr>
                  </a:solidFill>
                  <a:cs typeface="Calibri"/>
                </a:rPr>
                <a:t>Docker</a:t>
              </a:r>
            </a:p>
            <a:p>
              <a:pPr marL="171450" indent="-171450">
                <a:buFont typeface="Arial" panose="020B0604020202020204" pitchFamily="34" charset="0"/>
                <a:buChar char="•"/>
              </a:pPr>
              <a:r>
                <a:rPr lang="de-DE" sz="1600" dirty="0" err="1">
                  <a:solidFill>
                    <a:schemeClr val="tx1">
                      <a:lumMod val="75000"/>
                      <a:lumOff val="25000"/>
                    </a:schemeClr>
                  </a:solidFill>
                  <a:cs typeface="Calibri"/>
                </a:rPr>
                <a:t>InfluxDB</a:t>
              </a:r>
              <a:r>
                <a:rPr lang="de-DE" sz="1600" dirty="0">
                  <a:solidFill>
                    <a:schemeClr val="tx1">
                      <a:lumMod val="75000"/>
                      <a:lumOff val="25000"/>
                    </a:schemeClr>
                  </a:solidFill>
                  <a:cs typeface="Calibri"/>
                </a:rPr>
                <a:t> + </a:t>
              </a:r>
              <a:r>
                <a:rPr lang="de-DE" sz="1600" dirty="0" err="1">
                  <a:solidFill>
                    <a:schemeClr val="tx1">
                      <a:lumMod val="75000"/>
                      <a:lumOff val="25000"/>
                    </a:schemeClr>
                  </a:solidFill>
                  <a:cs typeface="Calibri"/>
                </a:rPr>
                <a:t>Grafana</a:t>
              </a:r>
            </a:p>
            <a:p>
              <a:pPr marL="171450" indent="-171450">
                <a:buFont typeface="Arial" panose="020B0604020202020204" pitchFamily="34" charset="0"/>
                <a:buChar char="•"/>
              </a:pPr>
              <a:r>
                <a:rPr lang="de-DE" sz="1600" dirty="0">
                  <a:solidFill>
                    <a:schemeClr val="tx1">
                      <a:lumMod val="75000"/>
                      <a:lumOff val="25000"/>
                    </a:schemeClr>
                  </a:solidFill>
                  <a:cs typeface="Calibri"/>
                </a:rPr>
                <a:t>Arduino IDE</a:t>
              </a:r>
            </a:p>
          </p:txBody>
        </p:sp>
        <p:sp>
          <p:nvSpPr>
            <p:cNvPr id="35" name="TextBox 14">
              <a:extLst>
                <a:ext uri="{FF2B5EF4-FFF2-40B4-BE49-F238E27FC236}">
                  <a16:creationId xmlns:a16="http://schemas.microsoft.com/office/drawing/2014/main" id="{3396236F-0BDF-E748-A6FB-E9074608BA57}"/>
                </a:ext>
              </a:extLst>
            </p:cNvPr>
            <p:cNvSpPr txBox="1"/>
            <p:nvPr/>
          </p:nvSpPr>
          <p:spPr>
            <a:xfrm>
              <a:off x="1802923" y="1414310"/>
              <a:ext cx="2835932" cy="276999"/>
            </a:xfrm>
            <a:prstGeom prst="rect">
              <a:avLst/>
            </a:prstGeom>
            <a:noFill/>
          </p:spPr>
          <p:txBody>
            <a:bodyPr wrap="square" rtlCol="0" anchor="ctr">
              <a:spAutoFit/>
            </a:bodyPr>
            <a:lstStyle/>
            <a:p>
              <a:r>
                <a:rPr lang="en-US" altLang="ko-KR" sz="1200" b="1" dirty="0">
                  <a:solidFill>
                    <a:schemeClr val="accent2"/>
                  </a:solidFill>
                  <a:cs typeface="Arial" pitchFamily="34" charset="0"/>
                </a:rPr>
                <a:t>Komponenten</a:t>
              </a:r>
              <a:endParaRPr lang="ko-KR" altLang="en-US" sz="1200" b="1" dirty="0">
                <a:solidFill>
                  <a:schemeClr val="accent2"/>
                </a:solidFill>
                <a:cs typeface="Arial" pitchFamily="34" charset="0"/>
              </a:endParaRPr>
            </a:p>
          </p:txBody>
        </p:sp>
      </p:grpSp>
      <p:sp>
        <p:nvSpPr>
          <p:cNvPr id="36" name="TextBox 15">
            <a:extLst>
              <a:ext uri="{FF2B5EF4-FFF2-40B4-BE49-F238E27FC236}">
                <a16:creationId xmlns:a16="http://schemas.microsoft.com/office/drawing/2014/main" id="{0CFB16AA-98F9-B945-B009-7B4A78A45414}"/>
              </a:ext>
            </a:extLst>
          </p:cNvPr>
          <p:cNvSpPr txBox="1"/>
          <p:nvPr/>
        </p:nvSpPr>
        <p:spPr>
          <a:xfrm>
            <a:off x="5508104" y="1402810"/>
            <a:ext cx="2082621" cy="646331"/>
          </a:xfrm>
          <a:prstGeom prst="rect">
            <a:avLst/>
          </a:prstGeom>
          <a:noFill/>
        </p:spPr>
        <p:txBody>
          <a:bodyPr wrap="none" rtlCol="0" anchor="ctr">
            <a:spAutoFit/>
          </a:bodyPr>
          <a:lstStyle/>
          <a:p>
            <a:r>
              <a:rPr lang="en-US" altLang="ko-KR" sz="3600" b="1" dirty="0">
                <a:solidFill>
                  <a:schemeClr val="accent2"/>
                </a:solidFill>
                <a:cs typeface="Arial" pitchFamily="34" charset="0"/>
              </a:rPr>
              <a:t>software</a:t>
            </a:r>
            <a:endParaRPr lang="ko-KR" altLang="en-US" sz="3600" b="1" dirty="0">
              <a:solidFill>
                <a:schemeClr val="accent2"/>
              </a:solidFill>
              <a:cs typeface="Arial" pitchFamily="34" charset="0"/>
            </a:endParaRPr>
          </a:p>
        </p:txBody>
      </p:sp>
      <p:grpSp>
        <p:nvGrpSpPr>
          <p:cNvPr id="37" name="Group 16">
            <a:extLst>
              <a:ext uri="{FF2B5EF4-FFF2-40B4-BE49-F238E27FC236}">
                <a16:creationId xmlns:a16="http://schemas.microsoft.com/office/drawing/2014/main" id="{2C2B602A-77AB-DA4F-B3FF-7AC5281895F5}"/>
              </a:ext>
            </a:extLst>
          </p:cNvPr>
          <p:cNvGrpSpPr/>
          <p:nvPr/>
        </p:nvGrpSpPr>
        <p:grpSpPr>
          <a:xfrm>
            <a:off x="1317864" y="1923679"/>
            <a:ext cx="2952328" cy="2011597"/>
            <a:chOff x="2196270" y="1422695"/>
            <a:chExt cx="4622649" cy="2011597"/>
          </a:xfrm>
        </p:grpSpPr>
        <p:sp>
          <p:nvSpPr>
            <p:cNvPr id="38" name="TextBox 17">
              <a:extLst>
                <a:ext uri="{FF2B5EF4-FFF2-40B4-BE49-F238E27FC236}">
                  <a16:creationId xmlns:a16="http://schemas.microsoft.com/office/drawing/2014/main" id="{9F870C91-6ADE-5E4F-B74D-A67FD690CD87}"/>
                </a:ext>
              </a:extLst>
            </p:cNvPr>
            <p:cNvSpPr txBox="1"/>
            <p:nvPr/>
          </p:nvSpPr>
          <p:spPr>
            <a:xfrm>
              <a:off x="2196270" y="1864632"/>
              <a:ext cx="4622649" cy="1569660"/>
            </a:xfrm>
            <a:prstGeom prst="rect">
              <a:avLst/>
            </a:prstGeom>
            <a:noFill/>
          </p:spPr>
          <p:txBody>
            <a:bodyPr wrap="square" rtlCol="0" anchor="ctr">
              <a:spAutoFit/>
            </a:bodyPr>
            <a:lstStyle/>
            <a:p>
              <a:pPr marL="171450" indent="-171450">
                <a:buFont typeface="Arial" panose="020B0604020202020204" pitchFamily="34" charset="0"/>
                <a:buChar char="•"/>
              </a:pPr>
              <a:r>
                <a:rPr lang="de-DE" sz="1600" dirty="0">
                  <a:solidFill>
                    <a:schemeClr val="tx1">
                      <a:lumMod val="75000"/>
                      <a:lumOff val="25000"/>
                    </a:schemeClr>
                  </a:solidFill>
                  <a:latin typeface="+mj-lt"/>
                  <a:cs typeface="Calibri"/>
                </a:rPr>
                <a:t>Raspberry Pi Gen. 3</a:t>
              </a:r>
            </a:p>
            <a:p>
              <a:pPr marL="171450" indent="-171450">
                <a:buFont typeface="Arial" panose="020B0604020202020204" pitchFamily="34" charset="0"/>
                <a:buChar char="•"/>
              </a:pPr>
              <a:r>
                <a:rPr lang="de-DE" sz="1600" dirty="0" err="1">
                  <a:solidFill>
                    <a:schemeClr val="tx1">
                      <a:lumMod val="75000"/>
                      <a:lumOff val="25000"/>
                    </a:schemeClr>
                  </a:solidFill>
                  <a:latin typeface="+mj-lt"/>
                  <a:cs typeface="Calibri"/>
                </a:rPr>
                <a:t>AzDelivery</a:t>
              </a:r>
              <a:r>
                <a:rPr lang="de-DE" sz="1600" dirty="0">
                  <a:solidFill>
                    <a:schemeClr val="tx1">
                      <a:lumMod val="75000"/>
                      <a:lumOff val="25000"/>
                    </a:schemeClr>
                  </a:solidFill>
                  <a:latin typeface="+mj-lt"/>
                  <a:cs typeface="Calibri"/>
                </a:rPr>
                <a:t> ESP32 Board</a:t>
              </a:r>
            </a:p>
            <a:p>
              <a:pPr marL="171450" indent="-171450">
                <a:buFont typeface="Arial" panose="020B0604020202020204" pitchFamily="34" charset="0"/>
                <a:buChar char="•"/>
              </a:pPr>
              <a:r>
                <a:rPr lang="de-DE" sz="1600" dirty="0">
                  <a:solidFill>
                    <a:schemeClr val="tx1">
                      <a:lumMod val="75000"/>
                      <a:lumOff val="25000"/>
                    </a:schemeClr>
                  </a:solidFill>
                  <a:latin typeface="+mj-lt"/>
                  <a:cs typeface="Calibri"/>
                </a:rPr>
                <a:t>DHT 11 </a:t>
              </a:r>
              <a:r>
                <a:rPr lang="de-DE" sz="1600" dirty="0" err="1">
                  <a:solidFill>
                    <a:schemeClr val="tx1">
                      <a:lumMod val="75000"/>
                      <a:lumOff val="25000"/>
                    </a:schemeClr>
                  </a:solidFill>
                  <a:latin typeface="+mj-lt"/>
                  <a:cs typeface="Calibri"/>
                </a:rPr>
                <a:t>Temp</a:t>
              </a:r>
              <a:r>
                <a:rPr lang="de-DE" sz="1600" dirty="0">
                  <a:solidFill>
                    <a:schemeClr val="tx1">
                      <a:lumMod val="75000"/>
                      <a:lumOff val="25000"/>
                    </a:schemeClr>
                  </a:solidFill>
                  <a:latin typeface="+mj-lt"/>
                  <a:cs typeface="Calibri"/>
                </a:rPr>
                <a:t>/Hum Sensor</a:t>
              </a:r>
            </a:p>
            <a:p>
              <a:pPr marL="171450" indent="-171450">
                <a:buFont typeface="Arial" panose="020B0604020202020204" pitchFamily="34" charset="0"/>
                <a:buChar char="•"/>
              </a:pPr>
              <a:r>
                <a:rPr lang="de-DE" sz="1600" dirty="0">
                  <a:solidFill>
                    <a:schemeClr val="tx1">
                      <a:lumMod val="75000"/>
                      <a:lumOff val="25000"/>
                    </a:schemeClr>
                  </a:solidFill>
                  <a:latin typeface="+mj-lt"/>
                  <a:cs typeface="Calibri"/>
                </a:rPr>
                <a:t>Magic Home LED Controller</a:t>
              </a:r>
            </a:p>
            <a:p>
              <a:pPr marL="171450" indent="-171450">
                <a:buFont typeface="Arial" panose="020B0604020202020204" pitchFamily="34" charset="0"/>
                <a:buChar char="•"/>
              </a:pPr>
              <a:r>
                <a:rPr lang="de-DE" sz="1600" dirty="0">
                  <a:solidFill>
                    <a:schemeClr val="tx1">
                      <a:lumMod val="75000"/>
                      <a:lumOff val="25000"/>
                    </a:schemeClr>
                  </a:solidFill>
                  <a:latin typeface="+mj-lt"/>
                  <a:cs typeface="Calibri"/>
                </a:rPr>
                <a:t>RGBW LED </a:t>
              </a:r>
              <a:r>
                <a:rPr lang="de-DE" sz="1600" dirty="0" err="1">
                  <a:solidFill>
                    <a:schemeClr val="tx1">
                      <a:lumMod val="75000"/>
                      <a:lumOff val="25000"/>
                    </a:schemeClr>
                  </a:solidFill>
                  <a:latin typeface="+mj-lt"/>
                  <a:cs typeface="Calibri"/>
                </a:rPr>
                <a:t>Stripe</a:t>
              </a:r>
            </a:p>
            <a:p>
              <a:pPr marL="171450" indent="-171450">
                <a:buFont typeface="Arial" panose="020B0604020202020204" pitchFamily="34" charset="0"/>
                <a:buChar char="•"/>
              </a:pPr>
              <a:r>
                <a:rPr lang="de-DE" sz="1600" dirty="0">
                  <a:solidFill>
                    <a:schemeClr val="tx1">
                      <a:lumMod val="75000"/>
                      <a:lumOff val="25000"/>
                    </a:schemeClr>
                  </a:solidFill>
                  <a:latin typeface="+mj-lt"/>
                  <a:cs typeface="Calibri"/>
                </a:rPr>
                <a:t>Netzteil für LED Controller</a:t>
              </a:r>
            </a:p>
          </p:txBody>
        </p:sp>
        <p:sp>
          <p:nvSpPr>
            <p:cNvPr id="39" name="TextBox 18">
              <a:extLst>
                <a:ext uri="{FF2B5EF4-FFF2-40B4-BE49-F238E27FC236}">
                  <a16:creationId xmlns:a16="http://schemas.microsoft.com/office/drawing/2014/main" id="{BF25A2D3-720F-5841-A85E-13B2365D3222}"/>
                </a:ext>
              </a:extLst>
            </p:cNvPr>
            <p:cNvSpPr txBox="1"/>
            <p:nvPr/>
          </p:nvSpPr>
          <p:spPr>
            <a:xfrm>
              <a:off x="2227884" y="1422695"/>
              <a:ext cx="2835932" cy="276999"/>
            </a:xfrm>
            <a:prstGeom prst="rect">
              <a:avLst/>
            </a:prstGeom>
            <a:noFill/>
          </p:spPr>
          <p:txBody>
            <a:bodyPr wrap="square" rtlCol="0" anchor="ctr">
              <a:spAutoFit/>
            </a:bodyPr>
            <a:lstStyle/>
            <a:p>
              <a:r>
                <a:rPr lang="en-US" altLang="ko-KR" sz="1200" b="1" dirty="0">
                  <a:solidFill>
                    <a:schemeClr val="accent1"/>
                  </a:solidFill>
                  <a:cs typeface="Arial" pitchFamily="34" charset="0"/>
                </a:rPr>
                <a:t>Kompnenten</a:t>
              </a:r>
              <a:endParaRPr lang="ko-KR" altLang="en-US" sz="1200" b="1" dirty="0">
                <a:solidFill>
                  <a:schemeClr val="accent1"/>
                </a:solidFill>
                <a:cs typeface="Arial" pitchFamily="34" charset="0"/>
              </a:endParaRPr>
            </a:p>
          </p:txBody>
        </p:sp>
      </p:grpSp>
    </p:spTree>
    <p:extLst>
      <p:ext uri="{BB962C8B-B14F-4D97-AF65-F5344CB8AC3E}">
        <p14:creationId xmlns:p14="http://schemas.microsoft.com/office/powerpoint/2010/main" val="3194210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249908"/>
            <a:ext cx="9144000" cy="576064"/>
          </a:xfrm>
        </p:spPr>
        <p:txBody>
          <a:bodyPr/>
          <a:lstStyle/>
          <a:p>
            <a:r>
              <a:rPr lang="en-US" altLang="ko-KR" dirty="0"/>
              <a:t>Übersicht aller Schritte</a:t>
            </a:r>
            <a:endParaRPr lang="ko-KR" altLang="en-US" dirty="0"/>
          </a:p>
        </p:txBody>
      </p:sp>
      <p:sp>
        <p:nvSpPr>
          <p:cNvPr id="7" name="직사각형 9">
            <a:extLst>
              <a:ext uri="{FF2B5EF4-FFF2-40B4-BE49-F238E27FC236}">
                <a16:creationId xmlns:a16="http://schemas.microsoft.com/office/drawing/2014/main" id="{F02615FF-C7FC-EE4A-83E5-B1DEF690F1BB}"/>
              </a:ext>
            </a:extLst>
          </p:cNvPr>
          <p:cNvSpPr/>
          <p:nvPr/>
        </p:nvSpPr>
        <p:spPr>
          <a:xfrm>
            <a:off x="471906" y="1369213"/>
            <a:ext cx="504055" cy="504000"/>
          </a:xfrm>
          <a:prstGeom prst="ellipse">
            <a:avLst/>
          </a:prstGeom>
          <a:solidFill>
            <a:schemeClr val="tx1">
              <a:lumMod val="50000"/>
              <a:lumOff val="5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1</a:t>
            </a:r>
            <a:endParaRPr lang="ko-KR" altLang="en-US" b="1" dirty="0">
              <a:cs typeface="Arial" pitchFamily="34" charset="0"/>
            </a:endParaRPr>
          </a:p>
        </p:txBody>
      </p:sp>
      <p:sp>
        <p:nvSpPr>
          <p:cNvPr id="8" name="직사각형 15">
            <a:extLst>
              <a:ext uri="{FF2B5EF4-FFF2-40B4-BE49-F238E27FC236}">
                <a16:creationId xmlns:a16="http://schemas.microsoft.com/office/drawing/2014/main" id="{9A6F7AE5-B7CF-F042-B60C-B25939B62942}"/>
              </a:ext>
            </a:extLst>
          </p:cNvPr>
          <p:cNvSpPr/>
          <p:nvPr/>
        </p:nvSpPr>
        <p:spPr>
          <a:xfrm>
            <a:off x="471906" y="2003515"/>
            <a:ext cx="504055" cy="504000"/>
          </a:xfrm>
          <a:prstGeom prst="ellipse">
            <a:avLst/>
          </a:prstGeom>
          <a:solidFill>
            <a:schemeClr val="accent1">
              <a:lumMod val="5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2</a:t>
            </a:r>
            <a:endParaRPr lang="ko-KR" altLang="en-US" b="1" dirty="0">
              <a:cs typeface="Arial" pitchFamily="34" charset="0"/>
            </a:endParaRPr>
          </a:p>
        </p:txBody>
      </p:sp>
      <p:sp>
        <p:nvSpPr>
          <p:cNvPr id="9" name="직사각형 17">
            <a:extLst>
              <a:ext uri="{FF2B5EF4-FFF2-40B4-BE49-F238E27FC236}">
                <a16:creationId xmlns:a16="http://schemas.microsoft.com/office/drawing/2014/main" id="{1B41B8BF-258B-D248-B159-9EF7341DAB16}"/>
              </a:ext>
            </a:extLst>
          </p:cNvPr>
          <p:cNvSpPr/>
          <p:nvPr/>
        </p:nvSpPr>
        <p:spPr>
          <a:xfrm>
            <a:off x="471906" y="2627223"/>
            <a:ext cx="504055" cy="504000"/>
          </a:xfrm>
          <a:prstGeom prst="ellipse">
            <a:avLst/>
          </a:prstGeom>
          <a:solidFill>
            <a:schemeClr val="accent1">
              <a:lumMod val="75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3</a:t>
            </a:r>
            <a:endParaRPr lang="ko-KR" altLang="en-US" b="1" dirty="0">
              <a:cs typeface="Arial" pitchFamily="34" charset="0"/>
            </a:endParaRPr>
          </a:p>
        </p:txBody>
      </p:sp>
      <p:sp>
        <p:nvSpPr>
          <p:cNvPr id="10" name="직사각형 19">
            <a:extLst>
              <a:ext uri="{FF2B5EF4-FFF2-40B4-BE49-F238E27FC236}">
                <a16:creationId xmlns:a16="http://schemas.microsoft.com/office/drawing/2014/main" id="{57DDCAF8-569B-F448-8004-A5759A6830D6}"/>
              </a:ext>
            </a:extLst>
          </p:cNvPr>
          <p:cNvSpPr/>
          <p:nvPr/>
        </p:nvSpPr>
        <p:spPr>
          <a:xfrm>
            <a:off x="471906" y="3250931"/>
            <a:ext cx="504055" cy="504000"/>
          </a:xfrm>
          <a:prstGeom prst="ellipse">
            <a:avLst/>
          </a:prstGeom>
          <a:solidFill>
            <a:schemeClr val="accent1">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4</a:t>
            </a:r>
            <a:endParaRPr lang="ko-KR" altLang="en-US" b="1" dirty="0">
              <a:cs typeface="Arial" pitchFamily="34" charset="0"/>
            </a:endParaRPr>
          </a:p>
        </p:txBody>
      </p:sp>
      <p:sp>
        <p:nvSpPr>
          <p:cNvPr id="11" name="직사각형 21">
            <a:extLst>
              <a:ext uri="{FF2B5EF4-FFF2-40B4-BE49-F238E27FC236}">
                <a16:creationId xmlns:a16="http://schemas.microsoft.com/office/drawing/2014/main" id="{1A46C50F-5D9C-8F4E-94D2-4EE9D3FA4795}"/>
              </a:ext>
            </a:extLst>
          </p:cNvPr>
          <p:cNvSpPr/>
          <p:nvPr/>
        </p:nvSpPr>
        <p:spPr>
          <a:xfrm>
            <a:off x="471906" y="3874639"/>
            <a:ext cx="504055" cy="504000"/>
          </a:xfrm>
          <a:prstGeom prst="ellipse">
            <a:avLst/>
          </a:prstGeom>
          <a:solidFill>
            <a:schemeClr val="accent5">
              <a:lumMod val="40000"/>
              <a:lumOff val="6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5</a:t>
            </a:r>
            <a:endParaRPr lang="ko-KR" altLang="en-US" b="1" dirty="0">
              <a:cs typeface="Arial" pitchFamily="34" charset="0"/>
            </a:endParaRPr>
          </a:p>
        </p:txBody>
      </p:sp>
      <p:sp>
        <p:nvSpPr>
          <p:cNvPr id="14" name="TextBox 16">
            <a:extLst>
              <a:ext uri="{FF2B5EF4-FFF2-40B4-BE49-F238E27FC236}">
                <a16:creationId xmlns:a16="http://schemas.microsoft.com/office/drawing/2014/main" id="{FDF8B353-0C31-A142-82FC-96A4807F726E}"/>
              </a:ext>
            </a:extLst>
          </p:cNvPr>
          <p:cNvSpPr txBox="1"/>
          <p:nvPr/>
        </p:nvSpPr>
        <p:spPr>
          <a:xfrm>
            <a:off x="1075278" y="1411953"/>
            <a:ext cx="2830257" cy="461665"/>
          </a:xfrm>
          <a:prstGeom prst="rect">
            <a:avLst/>
          </a:prstGeom>
          <a:noFill/>
        </p:spPr>
        <p:txBody>
          <a:bodyPr wrap="square" rtlCol="0" anchor="ctr">
            <a:spAutoFit/>
          </a:bodyPr>
          <a:lstStyle/>
          <a:p>
            <a:r>
              <a:rPr lang="de-DE" sz="1200" b="1" dirty="0" err="1">
                <a:solidFill>
                  <a:schemeClr val="tx1">
                    <a:lumMod val="75000"/>
                    <a:lumOff val="25000"/>
                  </a:schemeClr>
                </a:solidFill>
                <a:cs typeface="Arial" pitchFamily="34" charset="0"/>
              </a:rPr>
              <a:t>Openhabian</a:t>
            </a:r>
            <a:r>
              <a:rPr lang="de-DE" sz="1200" b="1" dirty="0">
                <a:solidFill>
                  <a:schemeClr val="tx1">
                    <a:lumMod val="75000"/>
                    <a:lumOff val="25000"/>
                  </a:schemeClr>
                </a:solidFill>
                <a:cs typeface="Arial" pitchFamily="34" charset="0"/>
              </a:rPr>
              <a:t> aufsetzen</a:t>
            </a:r>
          </a:p>
          <a:p>
            <a:endParaRPr lang="ko-KR" altLang="en-US" sz="1200" b="1" dirty="0">
              <a:solidFill>
                <a:schemeClr val="tx1">
                  <a:lumMod val="75000"/>
                  <a:lumOff val="25000"/>
                </a:schemeClr>
              </a:solidFill>
              <a:cs typeface="Arial" pitchFamily="34" charset="0"/>
            </a:endParaRPr>
          </a:p>
        </p:txBody>
      </p:sp>
      <p:sp>
        <p:nvSpPr>
          <p:cNvPr id="17" name="TextBox 19">
            <a:extLst>
              <a:ext uri="{FF2B5EF4-FFF2-40B4-BE49-F238E27FC236}">
                <a16:creationId xmlns:a16="http://schemas.microsoft.com/office/drawing/2014/main" id="{7B4FBD32-7F86-9942-831C-B691E1BBA4E6}"/>
              </a:ext>
            </a:extLst>
          </p:cNvPr>
          <p:cNvSpPr txBox="1"/>
          <p:nvPr/>
        </p:nvSpPr>
        <p:spPr>
          <a:xfrm>
            <a:off x="1075278" y="2109291"/>
            <a:ext cx="2830257" cy="276999"/>
          </a:xfrm>
          <a:prstGeom prst="rect">
            <a:avLst/>
          </a:prstGeom>
          <a:noFill/>
        </p:spPr>
        <p:txBody>
          <a:bodyPr wrap="square" rtlCol="0" anchor="ctr">
            <a:spAutoFit/>
          </a:bodyPr>
          <a:lstStyle/>
          <a:p>
            <a:r>
              <a:rPr lang="de-DE" sz="1200" b="1" dirty="0">
                <a:solidFill>
                  <a:schemeClr val="tx1">
                    <a:lumMod val="75000"/>
                    <a:lumOff val="25000"/>
                  </a:schemeClr>
                </a:solidFill>
                <a:cs typeface="Arial" pitchFamily="34" charset="0"/>
              </a:rPr>
              <a:t>MQTT Broker aufsetzen</a:t>
            </a:r>
          </a:p>
        </p:txBody>
      </p:sp>
      <p:sp>
        <p:nvSpPr>
          <p:cNvPr id="20" name="TextBox 22">
            <a:extLst>
              <a:ext uri="{FF2B5EF4-FFF2-40B4-BE49-F238E27FC236}">
                <a16:creationId xmlns:a16="http://schemas.microsoft.com/office/drawing/2014/main" id="{5806C8FB-DBC7-1A4C-8BFC-BFDA6DBBC476}"/>
              </a:ext>
            </a:extLst>
          </p:cNvPr>
          <p:cNvSpPr txBox="1"/>
          <p:nvPr/>
        </p:nvSpPr>
        <p:spPr>
          <a:xfrm>
            <a:off x="1080189" y="2736600"/>
            <a:ext cx="4071212" cy="276999"/>
          </a:xfrm>
          <a:prstGeom prst="rect">
            <a:avLst/>
          </a:prstGeom>
          <a:noFill/>
        </p:spPr>
        <p:txBody>
          <a:bodyPr wrap="square" rtlCol="0" anchor="ctr">
            <a:spAutoFit/>
          </a:bodyPr>
          <a:lstStyle/>
          <a:p>
            <a:r>
              <a:rPr lang="de-DE" sz="1200" b="1" dirty="0">
                <a:solidFill>
                  <a:schemeClr val="tx1">
                    <a:lumMod val="75000"/>
                    <a:lumOff val="25000"/>
                  </a:schemeClr>
                </a:solidFill>
                <a:cs typeface="Arial" pitchFamily="34" charset="0"/>
              </a:rPr>
              <a:t>MQTT – </a:t>
            </a:r>
            <a:r>
              <a:rPr lang="de-DE" sz="1200" b="1" dirty="0" err="1">
                <a:solidFill>
                  <a:schemeClr val="tx1">
                    <a:lumMod val="75000"/>
                    <a:lumOff val="25000"/>
                  </a:schemeClr>
                </a:solidFill>
                <a:cs typeface="Arial" pitchFamily="34" charset="0"/>
              </a:rPr>
              <a:t>Temp</a:t>
            </a:r>
            <a:r>
              <a:rPr lang="de-DE" sz="1200" b="1" dirty="0">
                <a:solidFill>
                  <a:schemeClr val="tx1">
                    <a:lumMod val="75000"/>
                    <a:lumOff val="25000"/>
                  </a:schemeClr>
                </a:solidFill>
                <a:cs typeface="Arial" pitchFamily="34" charset="0"/>
              </a:rPr>
              <a:t>/Hum Sensor einrichten</a:t>
            </a:r>
          </a:p>
        </p:txBody>
      </p:sp>
      <p:sp>
        <p:nvSpPr>
          <p:cNvPr id="23" name="TextBox 25">
            <a:extLst>
              <a:ext uri="{FF2B5EF4-FFF2-40B4-BE49-F238E27FC236}">
                <a16:creationId xmlns:a16="http://schemas.microsoft.com/office/drawing/2014/main" id="{0D002CB6-94E6-6649-87C0-78D6CFECB0C8}"/>
              </a:ext>
            </a:extLst>
          </p:cNvPr>
          <p:cNvSpPr txBox="1"/>
          <p:nvPr/>
        </p:nvSpPr>
        <p:spPr>
          <a:xfrm>
            <a:off x="1080189" y="3354254"/>
            <a:ext cx="3851851" cy="276999"/>
          </a:xfrm>
          <a:prstGeom prst="rect">
            <a:avLst/>
          </a:prstGeom>
          <a:noFill/>
        </p:spPr>
        <p:txBody>
          <a:bodyPr wrap="square" rtlCol="0" anchor="ctr">
            <a:spAutoFit/>
          </a:bodyPr>
          <a:lstStyle/>
          <a:p>
            <a:r>
              <a:rPr lang="de-DE" sz="1200" b="1" dirty="0">
                <a:solidFill>
                  <a:schemeClr val="tx1">
                    <a:lumMod val="75000"/>
                    <a:lumOff val="25000"/>
                  </a:schemeClr>
                </a:solidFill>
                <a:cs typeface="Arial" pitchFamily="34" charset="0"/>
              </a:rPr>
              <a:t>Binding – Magic Home LED Controller einrichten</a:t>
            </a:r>
          </a:p>
        </p:txBody>
      </p:sp>
      <p:sp>
        <p:nvSpPr>
          <p:cNvPr id="26" name="TextBox 28">
            <a:extLst>
              <a:ext uri="{FF2B5EF4-FFF2-40B4-BE49-F238E27FC236}">
                <a16:creationId xmlns:a16="http://schemas.microsoft.com/office/drawing/2014/main" id="{B3A1816F-6ABE-C548-BB8D-A2B46F68B7D9}"/>
              </a:ext>
            </a:extLst>
          </p:cNvPr>
          <p:cNvSpPr txBox="1"/>
          <p:nvPr/>
        </p:nvSpPr>
        <p:spPr>
          <a:xfrm>
            <a:off x="1080960" y="3988139"/>
            <a:ext cx="2830257" cy="276999"/>
          </a:xfrm>
          <a:prstGeom prst="rect">
            <a:avLst/>
          </a:prstGeom>
          <a:noFill/>
        </p:spPr>
        <p:txBody>
          <a:bodyPr wrap="square" rtlCol="0" anchor="ctr">
            <a:spAutoFit/>
          </a:bodyPr>
          <a:lstStyle/>
          <a:p>
            <a:r>
              <a:rPr lang="de-DE" sz="1200" b="1" dirty="0" err="1">
                <a:solidFill>
                  <a:schemeClr val="tx1">
                    <a:lumMod val="75000"/>
                    <a:lumOff val="25000"/>
                  </a:schemeClr>
                </a:solidFill>
                <a:cs typeface="Arial" pitchFamily="34" charset="0"/>
              </a:rPr>
              <a:t>Openhab</a:t>
            </a:r>
            <a:r>
              <a:rPr lang="de-DE" sz="1200" b="1" dirty="0">
                <a:solidFill>
                  <a:schemeClr val="tx1">
                    <a:lumMod val="75000"/>
                    <a:lumOff val="25000"/>
                  </a:schemeClr>
                </a:solidFill>
                <a:cs typeface="Arial" pitchFamily="34" charset="0"/>
              </a:rPr>
              <a:t> VS-Code einrichten</a:t>
            </a:r>
          </a:p>
        </p:txBody>
      </p:sp>
      <p:sp>
        <p:nvSpPr>
          <p:cNvPr id="49" name="직사각형 21">
            <a:extLst>
              <a:ext uri="{FF2B5EF4-FFF2-40B4-BE49-F238E27FC236}">
                <a16:creationId xmlns:a16="http://schemas.microsoft.com/office/drawing/2014/main" id="{6E8C1C68-A678-B64E-908E-C9F371F90E1A}"/>
              </a:ext>
            </a:extLst>
          </p:cNvPr>
          <p:cNvSpPr/>
          <p:nvPr/>
        </p:nvSpPr>
        <p:spPr>
          <a:xfrm>
            <a:off x="471906" y="4500994"/>
            <a:ext cx="504055" cy="504000"/>
          </a:xfrm>
          <a:prstGeom prst="ellipse">
            <a:avLst/>
          </a:prstGeom>
          <a:solidFill>
            <a:schemeClr val="accent4">
              <a:lumMod val="20000"/>
              <a:lumOff val="8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6</a:t>
            </a:r>
            <a:endParaRPr lang="ko-KR" altLang="en-US" b="1" dirty="0">
              <a:cs typeface="Arial" pitchFamily="34" charset="0"/>
            </a:endParaRPr>
          </a:p>
        </p:txBody>
      </p:sp>
      <p:sp>
        <p:nvSpPr>
          <p:cNvPr id="52" name="TextBox 28">
            <a:extLst>
              <a:ext uri="{FF2B5EF4-FFF2-40B4-BE49-F238E27FC236}">
                <a16:creationId xmlns:a16="http://schemas.microsoft.com/office/drawing/2014/main" id="{833BFE12-4CA5-2648-A88E-3957F6106EA9}"/>
              </a:ext>
            </a:extLst>
          </p:cNvPr>
          <p:cNvSpPr txBox="1"/>
          <p:nvPr/>
        </p:nvSpPr>
        <p:spPr>
          <a:xfrm>
            <a:off x="1080961" y="4614494"/>
            <a:ext cx="3419031" cy="276999"/>
          </a:xfrm>
          <a:prstGeom prst="rect">
            <a:avLst/>
          </a:prstGeom>
          <a:noFill/>
        </p:spPr>
        <p:txBody>
          <a:bodyPr wrap="square" rtlCol="0" anchor="ctr">
            <a:spAutoFit/>
          </a:bodyPr>
          <a:lstStyle/>
          <a:p>
            <a:r>
              <a:rPr lang="de-DE" sz="1200" b="1" dirty="0" err="1">
                <a:solidFill>
                  <a:schemeClr val="tx1">
                    <a:lumMod val="75000"/>
                    <a:lumOff val="25000"/>
                  </a:schemeClr>
                </a:solidFill>
                <a:cs typeface="Arial" pitchFamily="34" charset="0"/>
              </a:rPr>
              <a:t>Openhab</a:t>
            </a:r>
            <a:r>
              <a:rPr lang="de-DE" sz="1200" b="1" dirty="0">
                <a:solidFill>
                  <a:schemeClr val="tx1">
                    <a:lumMod val="75000"/>
                    <a:lumOff val="25000"/>
                  </a:schemeClr>
                </a:solidFill>
                <a:cs typeface="Arial" pitchFamily="34" charset="0"/>
              </a:rPr>
              <a:t> </a:t>
            </a:r>
            <a:r>
              <a:rPr lang="de-DE" sz="1200" b="1" dirty="0" err="1">
                <a:solidFill>
                  <a:schemeClr val="tx1">
                    <a:lumMod val="75000"/>
                    <a:lumOff val="25000"/>
                  </a:schemeClr>
                </a:solidFill>
                <a:cs typeface="Arial" pitchFamily="34" charset="0"/>
              </a:rPr>
              <a:t>Sitempas</a:t>
            </a:r>
            <a:r>
              <a:rPr lang="de-DE" sz="1200" b="1" dirty="0">
                <a:solidFill>
                  <a:schemeClr val="tx1">
                    <a:lumMod val="75000"/>
                    <a:lumOff val="25000"/>
                  </a:schemeClr>
                </a:solidFill>
                <a:cs typeface="Arial" pitchFamily="34" charset="0"/>
              </a:rPr>
              <a:t> und Items einrichten</a:t>
            </a:r>
          </a:p>
        </p:txBody>
      </p:sp>
      <p:sp>
        <p:nvSpPr>
          <p:cNvPr id="78" name="직사각형 9">
            <a:extLst>
              <a:ext uri="{FF2B5EF4-FFF2-40B4-BE49-F238E27FC236}">
                <a16:creationId xmlns:a16="http://schemas.microsoft.com/office/drawing/2014/main" id="{41136E02-6832-3A4E-8ED3-5AD6DC5816DF}"/>
              </a:ext>
            </a:extLst>
          </p:cNvPr>
          <p:cNvSpPr/>
          <p:nvPr/>
        </p:nvSpPr>
        <p:spPr>
          <a:xfrm>
            <a:off x="5255629" y="1369213"/>
            <a:ext cx="504055" cy="504000"/>
          </a:xfrm>
          <a:prstGeom prst="ellipse">
            <a:avLst/>
          </a:prstGeom>
          <a:solidFill>
            <a:schemeClr val="tx1">
              <a:lumMod val="50000"/>
              <a:lumOff val="5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7</a:t>
            </a:r>
            <a:endParaRPr lang="ko-KR" altLang="en-US" b="1" dirty="0">
              <a:cs typeface="Arial" pitchFamily="34" charset="0"/>
            </a:endParaRPr>
          </a:p>
        </p:txBody>
      </p:sp>
      <p:sp>
        <p:nvSpPr>
          <p:cNvPr id="79" name="직사각형 15">
            <a:extLst>
              <a:ext uri="{FF2B5EF4-FFF2-40B4-BE49-F238E27FC236}">
                <a16:creationId xmlns:a16="http://schemas.microsoft.com/office/drawing/2014/main" id="{92D16D99-4E2D-1046-BEF2-B538B8533896}"/>
              </a:ext>
            </a:extLst>
          </p:cNvPr>
          <p:cNvSpPr/>
          <p:nvPr/>
        </p:nvSpPr>
        <p:spPr>
          <a:xfrm>
            <a:off x="5255629" y="2003515"/>
            <a:ext cx="504055" cy="504000"/>
          </a:xfrm>
          <a:prstGeom prst="ellipse">
            <a:avLst/>
          </a:prstGeom>
          <a:solidFill>
            <a:schemeClr val="accent1">
              <a:lumMod val="5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8</a:t>
            </a:r>
            <a:endParaRPr lang="ko-KR" altLang="en-US" b="1" dirty="0">
              <a:cs typeface="Arial" pitchFamily="34" charset="0"/>
            </a:endParaRPr>
          </a:p>
        </p:txBody>
      </p:sp>
      <p:sp>
        <p:nvSpPr>
          <p:cNvPr id="80" name="직사각형 17">
            <a:extLst>
              <a:ext uri="{FF2B5EF4-FFF2-40B4-BE49-F238E27FC236}">
                <a16:creationId xmlns:a16="http://schemas.microsoft.com/office/drawing/2014/main" id="{BD303842-38E9-A542-8E39-FDF143DF055A}"/>
              </a:ext>
            </a:extLst>
          </p:cNvPr>
          <p:cNvSpPr/>
          <p:nvPr/>
        </p:nvSpPr>
        <p:spPr>
          <a:xfrm>
            <a:off x="5255629" y="2627223"/>
            <a:ext cx="504055" cy="504000"/>
          </a:xfrm>
          <a:prstGeom prst="ellipse">
            <a:avLst/>
          </a:prstGeom>
          <a:solidFill>
            <a:schemeClr val="accent1">
              <a:lumMod val="75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9</a:t>
            </a:r>
            <a:endParaRPr lang="ko-KR" altLang="en-US" b="1" dirty="0">
              <a:cs typeface="Arial" pitchFamily="34" charset="0"/>
            </a:endParaRPr>
          </a:p>
        </p:txBody>
      </p:sp>
      <p:sp>
        <p:nvSpPr>
          <p:cNvPr id="81" name="직사각형 19">
            <a:extLst>
              <a:ext uri="{FF2B5EF4-FFF2-40B4-BE49-F238E27FC236}">
                <a16:creationId xmlns:a16="http://schemas.microsoft.com/office/drawing/2014/main" id="{C4ED3C28-057A-6B44-93F9-75E9D4FD418E}"/>
              </a:ext>
            </a:extLst>
          </p:cNvPr>
          <p:cNvSpPr/>
          <p:nvPr/>
        </p:nvSpPr>
        <p:spPr>
          <a:xfrm>
            <a:off x="5255629" y="3250931"/>
            <a:ext cx="504055" cy="504000"/>
          </a:xfrm>
          <a:prstGeom prst="ellipse">
            <a:avLst/>
          </a:prstGeom>
          <a:solidFill>
            <a:schemeClr val="accent1">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b="1" dirty="0">
              <a:cs typeface="Arial" pitchFamily="34" charset="0"/>
            </a:endParaRPr>
          </a:p>
        </p:txBody>
      </p:sp>
      <p:sp>
        <p:nvSpPr>
          <p:cNvPr id="82" name="직사각형 21">
            <a:extLst>
              <a:ext uri="{FF2B5EF4-FFF2-40B4-BE49-F238E27FC236}">
                <a16:creationId xmlns:a16="http://schemas.microsoft.com/office/drawing/2014/main" id="{8D78946A-9924-2D45-B1EE-5D7878D84162}"/>
              </a:ext>
            </a:extLst>
          </p:cNvPr>
          <p:cNvSpPr/>
          <p:nvPr/>
        </p:nvSpPr>
        <p:spPr>
          <a:xfrm>
            <a:off x="5255629" y="3874639"/>
            <a:ext cx="504055" cy="504000"/>
          </a:xfrm>
          <a:prstGeom prst="ellipse">
            <a:avLst/>
          </a:prstGeom>
          <a:solidFill>
            <a:schemeClr val="accent5">
              <a:lumMod val="40000"/>
              <a:lumOff val="6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tLang="ko-KR" b="1" dirty="0">
              <a:cs typeface="Arial" pitchFamily="34" charset="0"/>
            </a:endParaRPr>
          </a:p>
        </p:txBody>
      </p:sp>
      <p:sp>
        <p:nvSpPr>
          <p:cNvPr id="83" name="TextBox 16">
            <a:extLst>
              <a:ext uri="{FF2B5EF4-FFF2-40B4-BE49-F238E27FC236}">
                <a16:creationId xmlns:a16="http://schemas.microsoft.com/office/drawing/2014/main" id="{ADCB40B6-1CA1-394A-9CEC-7BA395A1535C}"/>
              </a:ext>
            </a:extLst>
          </p:cNvPr>
          <p:cNvSpPr txBox="1"/>
          <p:nvPr/>
        </p:nvSpPr>
        <p:spPr>
          <a:xfrm>
            <a:off x="5859001" y="1504286"/>
            <a:ext cx="2830257" cy="276999"/>
          </a:xfrm>
          <a:prstGeom prst="rect">
            <a:avLst/>
          </a:prstGeom>
          <a:noFill/>
        </p:spPr>
        <p:txBody>
          <a:bodyPr wrap="square" rtlCol="0" anchor="ctr">
            <a:spAutoFit/>
          </a:bodyPr>
          <a:lstStyle/>
          <a:p>
            <a:r>
              <a:rPr lang="de-DE" sz="1200" b="1" dirty="0">
                <a:solidFill>
                  <a:schemeClr val="tx1">
                    <a:lumMod val="75000"/>
                    <a:lumOff val="25000"/>
                  </a:schemeClr>
                </a:solidFill>
                <a:cs typeface="Arial" pitchFamily="34" charset="0"/>
              </a:rPr>
              <a:t>Basic UI + IOS App einrichten</a:t>
            </a:r>
          </a:p>
        </p:txBody>
      </p:sp>
      <p:sp>
        <p:nvSpPr>
          <p:cNvPr id="84" name="TextBox 19">
            <a:extLst>
              <a:ext uri="{FF2B5EF4-FFF2-40B4-BE49-F238E27FC236}">
                <a16:creationId xmlns:a16="http://schemas.microsoft.com/office/drawing/2014/main" id="{CCC46647-63F3-744E-BD25-FE58B850FCA5}"/>
              </a:ext>
            </a:extLst>
          </p:cNvPr>
          <p:cNvSpPr txBox="1"/>
          <p:nvPr/>
        </p:nvSpPr>
        <p:spPr>
          <a:xfrm>
            <a:off x="5859001" y="2109291"/>
            <a:ext cx="2830257" cy="276999"/>
          </a:xfrm>
          <a:prstGeom prst="rect">
            <a:avLst/>
          </a:prstGeom>
          <a:noFill/>
        </p:spPr>
        <p:txBody>
          <a:bodyPr wrap="square" rtlCol="0" anchor="ctr">
            <a:spAutoFit/>
          </a:bodyPr>
          <a:lstStyle/>
          <a:p>
            <a:r>
              <a:rPr lang="de-DE" sz="1200" b="1" dirty="0">
                <a:solidFill>
                  <a:schemeClr val="tx1">
                    <a:lumMod val="75000"/>
                    <a:lumOff val="25000"/>
                  </a:schemeClr>
                </a:solidFill>
                <a:cs typeface="Arial" pitchFamily="34" charset="0"/>
              </a:rPr>
              <a:t>Automation Regeln erstellen</a:t>
            </a:r>
          </a:p>
        </p:txBody>
      </p:sp>
      <p:sp>
        <p:nvSpPr>
          <p:cNvPr id="85" name="TextBox 22">
            <a:extLst>
              <a:ext uri="{FF2B5EF4-FFF2-40B4-BE49-F238E27FC236}">
                <a16:creationId xmlns:a16="http://schemas.microsoft.com/office/drawing/2014/main" id="{2E0463CA-E204-494E-AEBE-4C1192C497F1}"/>
              </a:ext>
            </a:extLst>
          </p:cNvPr>
          <p:cNvSpPr txBox="1"/>
          <p:nvPr/>
        </p:nvSpPr>
        <p:spPr>
          <a:xfrm>
            <a:off x="5863912" y="2736600"/>
            <a:ext cx="2830257" cy="276999"/>
          </a:xfrm>
          <a:prstGeom prst="rect">
            <a:avLst/>
          </a:prstGeom>
          <a:noFill/>
        </p:spPr>
        <p:txBody>
          <a:bodyPr wrap="square" rtlCol="0" anchor="ctr">
            <a:spAutoFit/>
          </a:bodyPr>
          <a:lstStyle/>
          <a:p>
            <a:r>
              <a:rPr lang="de-DE" sz="1200" b="1" dirty="0">
                <a:solidFill>
                  <a:schemeClr val="tx1">
                    <a:lumMod val="75000"/>
                    <a:lumOff val="25000"/>
                  </a:schemeClr>
                </a:solidFill>
                <a:cs typeface="Arial" pitchFamily="34" charset="0"/>
              </a:rPr>
              <a:t>Anwesende Personen erkennen</a:t>
            </a:r>
          </a:p>
        </p:txBody>
      </p:sp>
      <p:sp>
        <p:nvSpPr>
          <p:cNvPr id="86" name="TextBox 25">
            <a:extLst>
              <a:ext uri="{FF2B5EF4-FFF2-40B4-BE49-F238E27FC236}">
                <a16:creationId xmlns:a16="http://schemas.microsoft.com/office/drawing/2014/main" id="{468DA128-ECA5-D24F-AA41-57E3EC952432}"/>
              </a:ext>
            </a:extLst>
          </p:cNvPr>
          <p:cNvSpPr txBox="1"/>
          <p:nvPr/>
        </p:nvSpPr>
        <p:spPr>
          <a:xfrm>
            <a:off x="5863912" y="3354254"/>
            <a:ext cx="2830257" cy="276999"/>
          </a:xfrm>
          <a:prstGeom prst="rect">
            <a:avLst/>
          </a:prstGeom>
          <a:noFill/>
        </p:spPr>
        <p:txBody>
          <a:bodyPr wrap="square" rtlCol="0" anchor="ctr">
            <a:spAutoFit/>
          </a:bodyPr>
          <a:lstStyle/>
          <a:p>
            <a:r>
              <a:rPr lang="de-DE" sz="1200" b="1" dirty="0">
                <a:solidFill>
                  <a:schemeClr val="tx1">
                    <a:lumMod val="75000"/>
                    <a:lumOff val="25000"/>
                  </a:schemeClr>
                </a:solidFill>
                <a:cs typeface="Arial" pitchFamily="34" charset="0"/>
              </a:rPr>
              <a:t>Persistenz mit </a:t>
            </a:r>
            <a:r>
              <a:rPr lang="de-DE" sz="1200" b="1" dirty="0" err="1">
                <a:solidFill>
                  <a:schemeClr val="tx1">
                    <a:lumMod val="75000"/>
                    <a:lumOff val="25000"/>
                  </a:schemeClr>
                </a:solidFill>
                <a:cs typeface="Arial" pitchFamily="34" charset="0"/>
              </a:rPr>
              <a:t>InfluxDB</a:t>
            </a:r>
            <a:r>
              <a:rPr lang="de-DE" sz="1200" b="1" dirty="0">
                <a:solidFill>
                  <a:schemeClr val="tx1">
                    <a:lumMod val="75000"/>
                    <a:lumOff val="25000"/>
                  </a:schemeClr>
                </a:solidFill>
                <a:cs typeface="Arial" pitchFamily="34" charset="0"/>
              </a:rPr>
              <a:t> und </a:t>
            </a:r>
            <a:r>
              <a:rPr lang="de-DE" sz="1200" b="1" dirty="0" err="1">
                <a:solidFill>
                  <a:schemeClr val="tx1">
                    <a:lumMod val="75000"/>
                    <a:lumOff val="25000"/>
                  </a:schemeClr>
                </a:solidFill>
                <a:cs typeface="Arial" pitchFamily="34" charset="0"/>
              </a:rPr>
              <a:t>Grafana</a:t>
            </a:r>
            <a:endParaRPr lang="de-DE" sz="1200" b="1" dirty="0">
              <a:solidFill>
                <a:schemeClr val="tx1">
                  <a:lumMod val="75000"/>
                  <a:lumOff val="25000"/>
                </a:schemeClr>
              </a:solidFill>
              <a:cs typeface="Arial" pitchFamily="34" charset="0"/>
            </a:endParaRPr>
          </a:p>
        </p:txBody>
      </p:sp>
      <p:sp>
        <p:nvSpPr>
          <p:cNvPr id="87" name="TextBox 28">
            <a:extLst>
              <a:ext uri="{FF2B5EF4-FFF2-40B4-BE49-F238E27FC236}">
                <a16:creationId xmlns:a16="http://schemas.microsoft.com/office/drawing/2014/main" id="{E6B5A7D1-6BD3-AE4C-8CA0-3C303DB2078E}"/>
              </a:ext>
            </a:extLst>
          </p:cNvPr>
          <p:cNvSpPr txBox="1"/>
          <p:nvPr/>
        </p:nvSpPr>
        <p:spPr>
          <a:xfrm>
            <a:off x="5864683" y="3988139"/>
            <a:ext cx="2830257" cy="276999"/>
          </a:xfrm>
          <a:prstGeom prst="rect">
            <a:avLst/>
          </a:prstGeom>
          <a:noFill/>
        </p:spPr>
        <p:txBody>
          <a:bodyPr wrap="square" rtlCol="0" anchor="ctr">
            <a:spAutoFit/>
          </a:bodyPr>
          <a:lstStyle/>
          <a:p>
            <a:r>
              <a:rPr lang="de-DE" sz="1200" b="1" dirty="0">
                <a:solidFill>
                  <a:schemeClr val="tx1">
                    <a:lumMod val="75000"/>
                    <a:lumOff val="25000"/>
                  </a:schemeClr>
                </a:solidFill>
                <a:cs typeface="Arial" pitchFamily="34" charset="0"/>
              </a:rPr>
              <a:t>Tipps für weitere Funktionalitäten</a:t>
            </a:r>
          </a:p>
        </p:txBody>
      </p:sp>
      <p:sp>
        <p:nvSpPr>
          <p:cNvPr id="91" name="Rechteck 90">
            <a:extLst>
              <a:ext uri="{FF2B5EF4-FFF2-40B4-BE49-F238E27FC236}">
                <a16:creationId xmlns:a16="http://schemas.microsoft.com/office/drawing/2014/main" id="{47AEE27A-8998-B447-87C1-130B87445832}"/>
              </a:ext>
            </a:extLst>
          </p:cNvPr>
          <p:cNvSpPr/>
          <p:nvPr/>
        </p:nvSpPr>
        <p:spPr>
          <a:xfrm>
            <a:off x="5287083" y="3318265"/>
            <a:ext cx="441147" cy="369332"/>
          </a:xfrm>
          <a:prstGeom prst="rect">
            <a:avLst/>
          </a:prstGeom>
        </p:spPr>
        <p:txBody>
          <a:bodyPr wrap="none">
            <a:spAutoFit/>
          </a:bodyPr>
          <a:lstStyle/>
          <a:p>
            <a:pPr algn="ctr"/>
            <a:r>
              <a:rPr lang="en-US" altLang="ko-KR" b="1" dirty="0">
                <a:solidFill>
                  <a:schemeClr val="bg1"/>
                </a:solidFill>
                <a:cs typeface="Arial" pitchFamily="34" charset="0"/>
              </a:rPr>
              <a:t>10</a:t>
            </a:r>
            <a:endParaRPr lang="ko-KR" altLang="en-US" b="1" dirty="0">
              <a:solidFill>
                <a:schemeClr val="bg1"/>
              </a:solidFill>
              <a:cs typeface="Arial" pitchFamily="34" charset="0"/>
            </a:endParaRPr>
          </a:p>
        </p:txBody>
      </p:sp>
      <p:sp>
        <p:nvSpPr>
          <p:cNvPr id="92" name="Rechteck 91">
            <a:extLst>
              <a:ext uri="{FF2B5EF4-FFF2-40B4-BE49-F238E27FC236}">
                <a16:creationId xmlns:a16="http://schemas.microsoft.com/office/drawing/2014/main" id="{E6379D54-3ABA-B24C-89BC-D0027E1AD565}"/>
              </a:ext>
            </a:extLst>
          </p:cNvPr>
          <p:cNvSpPr/>
          <p:nvPr/>
        </p:nvSpPr>
        <p:spPr>
          <a:xfrm>
            <a:off x="5293463" y="3941972"/>
            <a:ext cx="428387" cy="369332"/>
          </a:xfrm>
          <a:prstGeom prst="rect">
            <a:avLst/>
          </a:prstGeom>
        </p:spPr>
        <p:txBody>
          <a:bodyPr wrap="none">
            <a:spAutoFit/>
          </a:bodyPr>
          <a:lstStyle/>
          <a:p>
            <a:pPr algn="ctr"/>
            <a:r>
              <a:rPr lang="en-US" altLang="ko-KR" b="1" dirty="0">
                <a:solidFill>
                  <a:schemeClr val="bg1"/>
                </a:solidFill>
                <a:cs typeface="Arial" pitchFamily="34" charset="0"/>
              </a:rPr>
              <a:t>11</a:t>
            </a:r>
            <a:endParaRPr lang="ko-KR" altLang="en-US" b="1" dirty="0">
              <a:solidFill>
                <a:schemeClr val="bg1"/>
              </a:solidFill>
              <a:cs typeface="Arial" pitchFamily="34" charset="0"/>
            </a:endParaRPr>
          </a:p>
        </p:txBody>
      </p:sp>
    </p:spTree>
    <p:extLst>
      <p:ext uri="{BB962C8B-B14F-4D97-AF65-F5344CB8AC3E}">
        <p14:creationId xmlns:p14="http://schemas.microsoft.com/office/powerpoint/2010/main" val="3057546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en-US" altLang="ko-KR" dirty="0"/>
              <a:t>MQTT Broker aufsetzen</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467544" y="1635646"/>
            <a:ext cx="8280920" cy="2533928"/>
            <a:chOff x="560792" y="3219822"/>
            <a:chExt cx="8280920" cy="2533928"/>
          </a:xfrm>
        </p:grpSpPr>
        <p:sp>
          <p:nvSpPr>
            <p:cNvPr id="12" name="TextBox 40">
              <a:extLst>
                <a:ext uri="{FF2B5EF4-FFF2-40B4-BE49-F238E27FC236}">
                  <a16:creationId xmlns:a16="http://schemas.microsoft.com/office/drawing/2014/main" id="{1549674D-19A2-B74F-B42C-C8289532CC0E}"/>
                </a:ext>
              </a:extLst>
            </p:cNvPr>
            <p:cNvSpPr txBox="1"/>
            <p:nvPr/>
          </p:nvSpPr>
          <p:spPr>
            <a:xfrm>
              <a:off x="560792" y="3219822"/>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992840" y="3814758"/>
              <a:ext cx="7848872" cy="1938992"/>
            </a:xfrm>
            <a:prstGeom prst="rect">
              <a:avLst/>
            </a:prstGeom>
            <a:noFill/>
          </p:spPr>
          <p:txBody>
            <a:bodyPr wrap="square" rtlCol="0" anchor="ctr">
              <a:spAutoFit/>
            </a:bodyPr>
            <a:lstStyle/>
            <a:p>
              <a:pPr marL="257175" indent="-257175">
                <a:buAutoNum type="arabicPeriod"/>
              </a:pPr>
              <a:r>
                <a:rPr lang="de-DE" sz="1200" dirty="0">
                  <a:solidFill>
                    <a:schemeClr val="tx1">
                      <a:lumMod val="75000"/>
                      <a:lumOff val="25000"/>
                    </a:schemeClr>
                  </a:solidFill>
                </a:rPr>
                <a:t>Verbinden per SSH mit dem Raspberry Pi, am Windows PC über </a:t>
              </a:r>
              <a:r>
                <a:rPr lang="de-DE" sz="1200" dirty="0" err="1">
                  <a:solidFill>
                    <a:schemeClr val="tx1">
                      <a:lumMod val="75000"/>
                      <a:lumOff val="25000"/>
                    </a:schemeClr>
                  </a:solidFill>
                </a:rPr>
                <a:t>Putty</a:t>
              </a:r>
              <a:r>
                <a:rPr lang="de-DE" sz="1200" dirty="0">
                  <a:solidFill>
                    <a:schemeClr val="tx1">
                      <a:lumMod val="75000"/>
                      <a:lumOff val="25000"/>
                    </a:schemeClr>
                  </a:solidFill>
                </a:rPr>
                <a:t> am MAC/Ubuntu über das Terminal </a:t>
              </a:r>
              <a:endParaRPr lang="de-DE" sz="1200">
                <a:solidFill>
                  <a:schemeClr val="tx1">
                    <a:lumMod val="75000"/>
                    <a:lumOff val="25000"/>
                  </a:schemeClr>
                </a:solidFill>
              </a:endParaRPr>
            </a:p>
            <a:p>
              <a:pPr marL="600075" lvl="1" indent="-257175">
                <a:buAutoNum type="arabicPeriod"/>
              </a:pPr>
              <a:r>
                <a:rPr lang="de-DE" sz="1200" dirty="0">
                  <a:solidFill>
                    <a:schemeClr val="tx1">
                      <a:lumMod val="75000"/>
                      <a:lumOff val="25000"/>
                    </a:schemeClr>
                  </a:solidFill>
                </a:rPr>
                <a:t>Verbindungsdaten: </a:t>
              </a:r>
              <a:r>
                <a:rPr lang="de-DE" sz="1200" dirty="0" err="1">
                  <a:solidFill>
                    <a:schemeClr val="tx1">
                      <a:lumMod val="75000"/>
                      <a:lumOff val="25000"/>
                    </a:schemeClr>
                  </a:solidFill>
                </a:rPr>
                <a:t>openhabian@IP_Adresse_des_Raspberry_Pi</a:t>
              </a:r>
              <a:endParaRPr lang="de-DE" sz="1200" dirty="0">
                <a:solidFill>
                  <a:schemeClr val="tx1">
                    <a:lumMod val="75000"/>
                    <a:lumOff val="25000"/>
                  </a:schemeClr>
                </a:solidFill>
              </a:endParaRPr>
            </a:p>
            <a:p>
              <a:pPr marL="600075" lvl="1" indent="-257175">
                <a:buAutoNum type="arabicPeriod"/>
              </a:pPr>
              <a:r>
                <a:rPr lang="de-DE" sz="1200" dirty="0">
                  <a:solidFill>
                    <a:schemeClr val="tx1">
                      <a:lumMod val="75000"/>
                      <a:lumOff val="25000"/>
                    </a:schemeClr>
                  </a:solidFill>
                </a:rPr>
                <a:t>Standard Passwort: </a:t>
              </a:r>
              <a:r>
                <a:rPr lang="de-DE" sz="1200" dirty="0" err="1">
                  <a:solidFill>
                    <a:schemeClr val="tx1">
                      <a:lumMod val="75000"/>
                      <a:lumOff val="25000"/>
                    </a:schemeClr>
                  </a:solidFill>
                </a:rPr>
                <a:t>openhabian</a:t>
              </a:r>
              <a:endParaRPr lang="de-DE" sz="1200" dirty="0">
                <a:solidFill>
                  <a:schemeClr val="tx1">
                    <a:lumMod val="75000"/>
                    <a:lumOff val="25000"/>
                  </a:schemeClr>
                </a:solidFill>
              </a:endParaRPr>
            </a:p>
            <a:p>
              <a:pPr marL="257175" indent="-257175">
                <a:buAutoNum type="arabicPeriod"/>
              </a:pPr>
              <a:r>
                <a:rPr lang="de-DE" sz="1200" dirty="0">
                  <a:solidFill>
                    <a:schemeClr val="tx1">
                      <a:lumMod val="75000"/>
                      <a:lumOff val="25000"/>
                    </a:schemeClr>
                  </a:solidFill>
                </a:rPr>
                <a:t>Im Terminal des Raspberry Pi folgendes ausführen:</a:t>
              </a:r>
            </a:p>
            <a:p>
              <a:pPr marL="600075" lvl="1" indent="-257175">
                <a:buAutoNum type="arabicPeriod"/>
              </a:pPr>
              <a:r>
                <a:rPr lang="de-DE" sz="1200" b="1" dirty="0" err="1">
                  <a:solidFill>
                    <a:schemeClr val="tx1">
                      <a:lumMod val="75000"/>
                      <a:lumOff val="25000"/>
                    </a:schemeClr>
                  </a:solidFill>
                </a:rPr>
                <a:t>sudo</a:t>
              </a:r>
              <a:r>
                <a:rPr lang="de-DE" sz="1200" b="1" dirty="0">
                  <a:solidFill>
                    <a:schemeClr val="tx1">
                      <a:lumMod val="75000"/>
                      <a:lumOff val="25000"/>
                    </a:schemeClr>
                  </a:solidFill>
                </a:rPr>
                <a:t> </a:t>
              </a:r>
              <a:r>
                <a:rPr lang="de-DE" sz="1200" b="1" dirty="0" err="1">
                  <a:solidFill>
                    <a:schemeClr val="tx1">
                      <a:lumMod val="75000"/>
                      <a:lumOff val="25000"/>
                    </a:schemeClr>
                  </a:solidFill>
                </a:rPr>
                <a:t>apt</a:t>
              </a:r>
              <a:r>
                <a:rPr lang="de-DE" sz="1200" b="1" dirty="0">
                  <a:solidFill>
                    <a:schemeClr val="tx1">
                      <a:lumMod val="75000"/>
                      <a:lumOff val="25000"/>
                    </a:schemeClr>
                  </a:solidFill>
                </a:rPr>
                <a:t> update</a:t>
              </a:r>
            </a:p>
            <a:p>
              <a:pPr marL="600075" lvl="1" indent="-257175">
                <a:buAutoNum type="arabicPeriod"/>
              </a:pPr>
              <a:r>
                <a:rPr lang="de-DE" sz="1200" b="1" dirty="0" err="1">
                  <a:solidFill>
                    <a:schemeClr val="tx1">
                      <a:lumMod val="75000"/>
                      <a:lumOff val="25000"/>
                    </a:schemeClr>
                  </a:solidFill>
                </a:rPr>
                <a:t>sudo</a:t>
              </a:r>
              <a:r>
                <a:rPr lang="de-DE" sz="1200" b="1" dirty="0">
                  <a:solidFill>
                    <a:schemeClr val="tx1">
                      <a:lumMod val="75000"/>
                      <a:lumOff val="25000"/>
                    </a:schemeClr>
                  </a:solidFill>
                </a:rPr>
                <a:t> </a:t>
              </a:r>
              <a:r>
                <a:rPr lang="de-DE" sz="1200" b="1" dirty="0" err="1">
                  <a:solidFill>
                    <a:schemeClr val="tx1">
                      <a:lumMod val="75000"/>
                      <a:lumOff val="25000"/>
                    </a:schemeClr>
                  </a:solidFill>
                </a:rPr>
                <a:t>apt</a:t>
              </a:r>
              <a:r>
                <a:rPr lang="de-DE" sz="1200" b="1" dirty="0">
                  <a:solidFill>
                    <a:schemeClr val="tx1">
                      <a:lumMod val="75000"/>
                      <a:lumOff val="25000"/>
                    </a:schemeClr>
                  </a:solidFill>
                </a:rPr>
                <a:t> </a:t>
              </a:r>
              <a:r>
                <a:rPr lang="de-DE" sz="1200" b="1" dirty="0" err="1">
                  <a:solidFill>
                    <a:schemeClr val="tx1">
                      <a:lumMod val="75000"/>
                      <a:lumOff val="25000"/>
                    </a:schemeClr>
                  </a:solidFill>
                </a:rPr>
                <a:t>install</a:t>
              </a:r>
              <a:r>
                <a:rPr lang="de-DE" sz="1200" b="1" dirty="0">
                  <a:solidFill>
                    <a:schemeClr val="tx1">
                      <a:lumMod val="75000"/>
                      <a:lumOff val="25000"/>
                    </a:schemeClr>
                  </a:solidFill>
                </a:rPr>
                <a:t> -y </a:t>
              </a:r>
              <a:r>
                <a:rPr lang="de-DE" sz="1200" b="1" dirty="0" err="1">
                  <a:solidFill>
                    <a:schemeClr val="tx1">
                      <a:lumMod val="75000"/>
                      <a:lumOff val="25000"/>
                    </a:schemeClr>
                  </a:solidFill>
                </a:rPr>
                <a:t>mosquitto</a:t>
              </a:r>
              <a:r>
                <a:rPr lang="de-DE" sz="1200" b="1" dirty="0">
                  <a:solidFill>
                    <a:schemeClr val="tx1">
                      <a:lumMod val="75000"/>
                      <a:lumOff val="25000"/>
                    </a:schemeClr>
                  </a:solidFill>
                </a:rPr>
                <a:t> </a:t>
              </a:r>
              <a:r>
                <a:rPr lang="de-DE" sz="1200" b="1" dirty="0" err="1">
                  <a:solidFill>
                    <a:schemeClr val="tx1">
                      <a:lumMod val="75000"/>
                      <a:lumOff val="25000"/>
                    </a:schemeClr>
                  </a:solidFill>
                </a:rPr>
                <a:t>mosquitto</a:t>
              </a:r>
              <a:r>
                <a:rPr lang="de-DE" sz="1200" b="1" dirty="0">
                  <a:solidFill>
                    <a:schemeClr val="tx1">
                      <a:lumMod val="75000"/>
                      <a:lumOff val="25000"/>
                    </a:schemeClr>
                  </a:solidFill>
                </a:rPr>
                <a:t>-clients</a:t>
              </a:r>
            </a:p>
            <a:p>
              <a:pPr marL="600075" lvl="1" indent="-257175">
                <a:buAutoNum type="arabicPeriod"/>
              </a:pPr>
              <a:r>
                <a:rPr lang="de-DE" sz="1200" b="1" dirty="0" err="1">
                  <a:solidFill>
                    <a:schemeClr val="tx1">
                      <a:lumMod val="75000"/>
                      <a:lumOff val="25000"/>
                    </a:schemeClr>
                  </a:solidFill>
                </a:rPr>
                <a:t>sudo</a:t>
              </a:r>
              <a:r>
                <a:rPr lang="de-DE" sz="1200" b="1" dirty="0">
                  <a:solidFill>
                    <a:schemeClr val="tx1">
                      <a:lumMod val="75000"/>
                      <a:lumOff val="25000"/>
                    </a:schemeClr>
                  </a:solidFill>
                </a:rPr>
                <a:t> </a:t>
              </a:r>
              <a:r>
                <a:rPr lang="de-DE" sz="1200" b="1" dirty="0" err="1">
                  <a:solidFill>
                    <a:schemeClr val="tx1">
                      <a:lumMod val="75000"/>
                      <a:lumOff val="25000"/>
                    </a:schemeClr>
                  </a:solidFill>
                </a:rPr>
                <a:t>systemctl</a:t>
              </a:r>
              <a:r>
                <a:rPr lang="de-DE" sz="1200" b="1" dirty="0">
                  <a:solidFill>
                    <a:schemeClr val="tx1">
                      <a:lumMod val="75000"/>
                      <a:lumOff val="25000"/>
                    </a:schemeClr>
                  </a:solidFill>
                </a:rPr>
                <a:t> </a:t>
              </a:r>
              <a:r>
                <a:rPr lang="de-DE" sz="1200" b="1" dirty="0" err="1">
                  <a:solidFill>
                    <a:schemeClr val="tx1">
                      <a:lumMod val="75000"/>
                      <a:lumOff val="25000"/>
                    </a:schemeClr>
                  </a:solidFill>
                </a:rPr>
                <a:t>enable</a:t>
              </a:r>
              <a:r>
                <a:rPr lang="de-DE" sz="1200" b="1" dirty="0">
                  <a:solidFill>
                    <a:schemeClr val="tx1">
                      <a:lumMod val="75000"/>
                      <a:lumOff val="25000"/>
                    </a:schemeClr>
                  </a:solidFill>
                </a:rPr>
                <a:t> </a:t>
              </a:r>
              <a:r>
                <a:rPr lang="de-DE" sz="1200" b="1" dirty="0" err="1">
                  <a:solidFill>
                    <a:schemeClr val="tx1">
                      <a:lumMod val="75000"/>
                      <a:lumOff val="25000"/>
                    </a:schemeClr>
                  </a:solidFill>
                </a:rPr>
                <a:t>mosquitto.service</a:t>
              </a:r>
            </a:p>
            <a:p>
              <a:pPr marL="257175" indent="-257175">
                <a:buAutoNum type="arabicPeriod"/>
              </a:pPr>
              <a:r>
                <a:rPr lang="de-DE" sz="1200" dirty="0">
                  <a:solidFill>
                    <a:schemeClr val="tx1">
                      <a:lumMod val="75000"/>
                      <a:lumOff val="25000"/>
                    </a:schemeClr>
                  </a:solidFill>
                </a:rPr>
                <a:t>Testen der Installation:</a:t>
              </a:r>
            </a:p>
            <a:p>
              <a:pPr marL="600075" lvl="1" indent="-257175">
                <a:buAutoNum type="arabicPeriod"/>
              </a:pPr>
              <a:r>
                <a:rPr lang="de-DE" sz="1200" b="1" dirty="0" err="1">
                  <a:solidFill>
                    <a:schemeClr val="tx1">
                      <a:lumMod val="75000"/>
                      <a:lumOff val="25000"/>
                    </a:schemeClr>
                  </a:solidFill>
                </a:rPr>
                <a:t>mosquitto</a:t>
              </a:r>
              <a:r>
                <a:rPr lang="de-DE" sz="1200" b="1" dirty="0">
                  <a:solidFill>
                    <a:schemeClr val="tx1">
                      <a:lumMod val="75000"/>
                      <a:lumOff val="25000"/>
                    </a:schemeClr>
                  </a:solidFill>
                </a:rPr>
                <a:t> -v</a:t>
              </a: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921642" y="4231289"/>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2"/>
            <a:extLst>
              <a:ext uri="{FF2B5EF4-FFF2-40B4-BE49-F238E27FC236}">
                <a16:creationId xmlns:a16="http://schemas.microsoft.com/office/drawing/2014/main" id="{CAF3F9CB-95C4-A34F-B7D8-02D46DE0A2F9}"/>
              </a:ext>
            </a:extLst>
          </p:cNvPr>
          <p:cNvSpPr txBox="1"/>
          <p:nvPr/>
        </p:nvSpPr>
        <p:spPr>
          <a:xfrm>
            <a:off x="766600" y="4267065"/>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OpenHABian</a:t>
            </a:r>
            <a:r>
              <a:rPr lang="de-DE" dirty="0">
                <a:cs typeface="Calibri"/>
              </a:rPr>
              <a:t> aufgesetzt</a:t>
            </a:r>
            <a:endParaRPr lang="de-DE" dirty="0"/>
          </a:p>
          <a:p>
            <a:pPr lvl="0"/>
            <a:endParaRPr lang="en-US" altLang="ko-KR" dirty="0"/>
          </a:p>
        </p:txBody>
      </p:sp>
      <p:pic>
        <p:nvPicPr>
          <p:cNvPr id="17" name="Grafik 7" descr="Ein Bild, das Text enthält.&#10;&#10;Beschreibung automatisch generiert.">
            <a:extLst>
              <a:ext uri="{FF2B5EF4-FFF2-40B4-BE49-F238E27FC236}">
                <a16:creationId xmlns:a16="http://schemas.microsoft.com/office/drawing/2014/main" id="{FD8AB33A-6C1D-BF47-8893-93B7EA485B53}"/>
              </a:ext>
            </a:extLst>
          </p:cNvPr>
          <p:cNvPicPr>
            <a:picLocks noChangeAspect="1"/>
          </p:cNvPicPr>
          <p:nvPr/>
        </p:nvPicPr>
        <p:blipFill>
          <a:blip r:embed="rId3"/>
          <a:stretch>
            <a:fillRect/>
          </a:stretch>
        </p:blipFill>
        <p:spPr>
          <a:xfrm>
            <a:off x="5580112" y="2859782"/>
            <a:ext cx="3663387" cy="2414981"/>
          </a:xfrm>
          <a:prstGeom prst="rect">
            <a:avLst/>
          </a:prstGeom>
        </p:spPr>
      </p:pic>
      <p:cxnSp>
        <p:nvCxnSpPr>
          <p:cNvPr id="6" name="Gekrümmte Verbindung 5">
            <a:extLst>
              <a:ext uri="{FF2B5EF4-FFF2-40B4-BE49-F238E27FC236}">
                <a16:creationId xmlns:a16="http://schemas.microsoft.com/office/drawing/2014/main" id="{D6B43FB8-A622-1F41-9C98-AB7E1E128CB0}"/>
              </a:ext>
            </a:extLst>
          </p:cNvPr>
          <p:cNvCxnSpPr>
            <a:cxnSpLocks/>
          </p:cNvCxnSpPr>
          <p:nvPr/>
        </p:nvCxnSpPr>
        <p:spPr>
          <a:xfrm>
            <a:off x="2843808" y="3651870"/>
            <a:ext cx="2736304" cy="956971"/>
          </a:xfrm>
          <a:prstGeom prst="curvedConnector3">
            <a:avLst/>
          </a:prstGeom>
          <a:ln>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4120391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MQTT – </a:t>
            </a:r>
            <a:r>
              <a:rPr lang="de-DE" dirty="0" err="1">
                <a:cs typeface="Calibri Light"/>
              </a:rPr>
              <a:t>Temp</a:t>
            </a:r>
            <a:r>
              <a:rPr lang="de-DE" dirty="0">
                <a:cs typeface="Calibri Light"/>
              </a:rPr>
              <a:t>/Hum Sensor einrichten</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450107" y="1174417"/>
            <a:ext cx="8320407" cy="3377848"/>
            <a:chOff x="543355" y="2758593"/>
            <a:chExt cx="8320407" cy="3377848"/>
          </a:xfrm>
        </p:grpSpPr>
        <p:sp>
          <p:nvSpPr>
            <p:cNvPr id="12" name="TextBox 40">
              <a:extLst>
                <a:ext uri="{FF2B5EF4-FFF2-40B4-BE49-F238E27FC236}">
                  <a16:creationId xmlns:a16="http://schemas.microsoft.com/office/drawing/2014/main" id="{1549674D-19A2-B74F-B42C-C8289532CC0E}"/>
                </a:ext>
              </a:extLst>
            </p:cNvPr>
            <p:cNvSpPr txBox="1"/>
            <p:nvPr/>
          </p:nvSpPr>
          <p:spPr>
            <a:xfrm>
              <a:off x="543355" y="2758593"/>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1014890" y="3251036"/>
              <a:ext cx="7848872" cy="2885405"/>
            </a:xfrm>
            <a:prstGeom prst="rect">
              <a:avLst/>
            </a:prstGeom>
            <a:noFill/>
          </p:spPr>
          <p:txBody>
            <a:bodyPr wrap="square" rtlCol="0" anchor="ctr">
              <a:spAutoFit/>
            </a:bodyPr>
            <a:lstStyle/>
            <a:p>
              <a:pPr marL="257175" indent="-257175">
                <a:buAutoNum type="arabicPeriod"/>
              </a:pPr>
              <a:r>
                <a:rPr lang="de-DE" sz="1200" dirty="0">
                  <a:solidFill>
                    <a:schemeClr val="tx1">
                      <a:lumMod val="75000"/>
                      <a:lumOff val="25000"/>
                    </a:schemeClr>
                  </a:solidFill>
                </a:rPr>
                <a:t>Installieren des Arduino IDE </a:t>
              </a:r>
              <a:r>
                <a:rPr lang="de-DE" sz="1200" dirty="0">
                  <a:solidFill>
                    <a:schemeClr val="tx1">
                      <a:lumMod val="75000"/>
                      <a:lumOff val="25000"/>
                    </a:schemeClr>
                  </a:solidFill>
                  <a:hlinkClick r:id="rId2">
                    <a:extLst>
                      <a:ext uri="{A12FA001-AC4F-418D-AE19-62706E023703}">
                        <ahyp:hlinkClr xmlns:ahyp="http://schemas.microsoft.com/office/drawing/2018/hyperlinkcolor" val="tx"/>
                      </a:ext>
                    </a:extLst>
                  </a:hlinkClick>
                </a:rPr>
                <a:t>hier</a:t>
              </a:r>
              <a:endParaRPr lang="de-DE" sz="1200" dirty="0">
                <a:solidFill>
                  <a:schemeClr val="tx1">
                    <a:lumMod val="75000"/>
                    <a:lumOff val="25000"/>
                  </a:schemeClr>
                </a:solidFill>
              </a:endParaRPr>
            </a:p>
            <a:p>
              <a:pPr marL="257175" indent="-257175">
                <a:buAutoNum type="arabicPeriod"/>
              </a:pPr>
              <a:r>
                <a:rPr lang="de-DE" sz="1200" dirty="0">
                  <a:solidFill>
                    <a:schemeClr val="tx1">
                      <a:lumMod val="75000"/>
                      <a:lumOff val="25000"/>
                    </a:schemeClr>
                  </a:solidFill>
                </a:rPr>
                <a:t>Downloaden der beiden Libraries A</a:t>
              </a:r>
              <a:r>
                <a:rPr lang="de-DE" sz="1200" dirty="0">
                  <a:solidFill>
                    <a:schemeClr val="tx1">
                      <a:lumMod val="75000"/>
                      <a:lumOff val="25000"/>
                    </a:schemeClr>
                  </a:solidFill>
                  <a:hlinkClick r:id="rId3">
                    <a:extLst>
                      <a:ext uri="{A12FA001-AC4F-418D-AE19-62706E023703}">
                        <ahyp:hlinkClr xmlns:ahyp="http://schemas.microsoft.com/office/drawing/2018/hyperlinkcolor" val="tx"/>
                      </a:ext>
                    </a:extLst>
                  </a:hlinkClick>
                </a:rPr>
                <a:t>sync-MQTT-Client</a:t>
              </a:r>
              <a:r>
                <a:rPr lang="de-DE" sz="1200" dirty="0">
                  <a:solidFill>
                    <a:schemeClr val="tx1">
                      <a:lumMod val="75000"/>
                      <a:lumOff val="25000"/>
                    </a:schemeClr>
                  </a:solidFill>
                </a:rPr>
                <a:t> und </a:t>
              </a:r>
              <a:r>
                <a:rPr lang="de-DE" sz="1200" dirty="0">
                  <a:solidFill>
                    <a:schemeClr val="tx1">
                      <a:lumMod val="75000"/>
                      <a:lumOff val="25000"/>
                    </a:schemeClr>
                  </a:solidFill>
                  <a:hlinkClick r:id="rId4">
                    <a:extLst>
                      <a:ext uri="{A12FA001-AC4F-418D-AE19-62706E023703}">
                        <ahyp:hlinkClr xmlns:ahyp="http://schemas.microsoft.com/office/drawing/2018/hyperlinkcolor" val="tx"/>
                      </a:ext>
                    </a:extLst>
                  </a:hlinkClick>
                </a:rPr>
                <a:t>AsyncTCP</a:t>
              </a:r>
              <a:r>
                <a:rPr lang="de-DE" sz="1200" dirty="0">
                  <a:solidFill>
                    <a:schemeClr val="tx1">
                      <a:lumMod val="75000"/>
                      <a:lumOff val="25000"/>
                    </a:schemeClr>
                  </a:solidFill>
                </a:rPr>
                <a:t> </a:t>
              </a:r>
            </a:p>
            <a:p>
              <a:pPr marL="257175" indent="-257175">
                <a:buAutoNum type="arabicPeriod"/>
              </a:pPr>
              <a:r>
                <a:rPr lang="de-DE" sz="1200" dirty="0">
                  <a:solidFill>
                    <a:schemeClr val="tx1">
                      <a:lumMod val="75000"/>
                      <a:lumOff val="25000"/>
                    </a:schemeClr>
                  </a:solidFill>
                </a:rPr>
                <a:t>Diese Libraries im Arduino IDE über </a:t>
              </a:r>
              <a:r>
                <a:rPr lang="de-DE" sz="1200" b="1" dirty="0">
                  <a:solidFill>
                    <a:schemeClr val="tx1">
                      <a:lumMod val="75000"/>
                      <a:lumOff val="25000"/>
                    </a:schemeClr>
                  </a:solidFill>
                </a:rPr>
                <a:t>Sketch &gt; Include Library &gt; Add . ZIP </a:t>
              </a:r>
              <a:r>
                <a:rPr lang="de-DE" sz="1200" dirty="0">
                  <a:solidFill>
                    <a:schemeClr val="tx1">
                      <a:lumMod val="75000"/>
                      <a:lumOff val="25000"/>
                    </a:schemeClr>
                  </a:solidFill>
                </a:rPr>
                <a:t>einfügen und dann im Library Ordner (/Arduino/</a:t>
              </a:r>
              <a:r>
                <a:rPr lang="de-DE" sz="1200" dirty="0" err="1">
                  <a:solidFill>
                    <a:schemeClr val="tx1">
                      <a:lumMod val="75000"/>
                      <a:lumOff val="25000"/>
                    </a:schemeClr>
                  </a:solidFill>
                </a:rPr>
                <a:t>libraries</a:t>
              </a:r>
              <a:r>
                <a:rPr lang="de-DE" sz="1200" dirty="0">
                  <a:solidFill>
                    <a:schemeClr val="tx1">
                      <a:lumMod val="75000"/>
                      <a:lumOff val="25000"/>
                    </a:schemeClr>
                  </a:solidFill>
                </a:rPr>
                <a:t>) von Name-master zu nur Name </a:t>
              </a:r>
              <a:r>
                <a:rPr lang="de-DE" sz="1200" dirty="0" err="1">
                  <a:solidFill>
                    <a:schemeClr val="tx1">
                      <a:lumMod val="75000"/>
                      <a:lumOff val="25000"/>
                    </a:schemeClr>
                  </a:solidFill>
                </a:rPr>
                <a:t>umbenenen</a:t>
              </a:r>
              <a:endParaRPr lang="de-DE" sz="1200" dirty="0">
                <a:solidFill>
                  <a:schemeClr val="tx1">
                    <a:lumMod val="75000"/>
                    <a:lumOff val="25000"/>
                  </a:schemeClr>
                </a:solidFill>
              </a:endParaRPr>
            </a:p>
            <a:p>
              <a:pPr marL="257175" indent="-257175">
                <a:buAutoNum type="arabicPeriod"/>
              </a:pPr>
              <a:r>
                <a:rPr lang="de-DE" sz="1200" b="1" dirty="0">
                  <a:solidFill>
                    <a:schemeClr val="tx1">
                      <a:lumMod val="75000"/>
                      <a:lumOff val="25000"/>
                    </a:schemeClr>
                  </a:solidFill>
                </a:rPr>
                <a:t>Sketch &gt; Include Library &gt; Manage </a:t>
              </a:r>
              <a:r>
                <a:rPr lang="de-DE" sz="1200" dirty="0">
                  <a:solidFill>
                    <a:schemeClr val="tx1">
                      <a:lumMod val="75000"/>
                      <a:lumOff val="25000"/>
                    </a:schemeClr>
                  </a:solidFill>
                </a:rPr>
                <a:t>Libraries nach DHT suchen und die DHT Library von Adafruit installieren</a:t>
              </a:r>
            </a:p>
            <a:p>
              <a:pPr marL="257175" indent="-257175">
                <a:buAutoNum type="arabicPeriod"/>
              </a:pPr>
              <a:r>
                <a:rPr lang="de-DE" sz="1200" b="1" dirty="0">
                  <a:solidFill>
                    <a:schemeClr val="tx1">
                      <a:lumMod val="75000"/>
                      <a:lumOff val="25000"/>
                    </a:schemeClr>
                  </a:solidFill>
                </a:rPr>
                <a:t>File&gt; </a:t>
              </a:r>
              <a:r>
                <a:rPr lang="de-DE" sz="1200" b="1" dirty="0" err="1">
                  <a:solidFill>
                    <a:schemeClr val="tx1">
                      <a:lumMod val="75000"/>
                      <a:lumOff val="25000"/>
                    </a:schemeClr>
                  </a:solidFill>
                </a:rPr>
                <a:t>Preferences</a:t>
              </a:r>
              <a:r>
                <a:rPr lang="de-DE" sz="1200" b="1" dirty="0">
                  <a:solidFill>
                    <a:schemeClr val="tx1">
                      <a:lumMod val="75000"/>
                      <a:lumOff val="25000"/>
                    </a:schemeClr>
                  </a:solidFill>
                </a:rPr>
                <a:t> </a:t>
              </a:r>
              <a:r>
                <a:rPr lang="de-DE" sz="1200" dirty="0">
                  <a:solidFill>
                    <a:schemeClr val="tx1">
                      <a:lumMod val="75000"/>
                      <a:lumOff val="25000"/>
                    </a:schemeClr>
                  </a:solidFill>
                </a:rPr>
                <a:t>und </a:t>
              </a:r>
              <a:r>
                <a:rPr lang="de-DE" sz="1200" dirty="0">
                  <a:solidFill>
                    <a:schemeClr val="tx1">
                      <a:lumMod val="75000"/>
                      <a:lumOff val="25000"/>
                    </a:schemeClr>
                  </a:solidFill>
                  <a:hlinkClick r:id="rId5">
                    <a:extLst>
                      <a:ext uri="{A12FA001-AC4F-418D-AE19-62706E023703}">
                        <ahyp:hlinkClr xmlns:ahyp="http://schemas.microsoft.com/office/drawing/2018/hyperlinkcolor" val="tx"/>
                      </a:ext>
                    </a:extLst>
                  </a:hlinkClick>
                </a:rPr>
                <a:t>https://dl.espressif.com/dl/package_esp32_index.json</a:t>
              </a:r>
              <a:r>
                <a:rPr lang="de-DE" sz="1200" dirty="0">
                  <a:solidFill>
                    <a:schemeClr val="tx1">
                      <a:lumMod val="75000"/>
                      <a:lumOff val="25000"/>
                    </a:schemeClr>
                  </a:solidFill>
                </a:rPr>
                <a:t> bei Additional Board Manager URLs eintragen und mit OK bestätigen </a:t>
              </a:r>
              <a:r>
                <a:rPr lang="de-DE" sz="1200" dirty="0">
                  <a:solidFill>
                    <a:schemeClr val="accent2"/>
                  </a:solidFill>
                </a:rPr>
                <a:t>(</a:t>
              </a:r>
              <a:r>
                <a:rPr lang="de-DE" sz="1200" dirty="0">
                  <a:solidFill>
                    <a:schemeClr val="accent2"/>
                  </a:solidFill>
                  <a:hlinkClick r:id="rId6">
                    <a:extLst>
                      <a:ext uri="{A12FA001-AC4F-418D-AE19-62706E023703}">
                        <ahyp:hlinkClr xmlns:ahyp="http://schemas.microsoft.com/office/drawing/2018/hyperlinkcolor" val="tx"/>
                      </a:ext>
                    </a:extLst>
                  </a:hlinkClick>
                </a:rPr>
                <a:t>Beispiel</a:t>
              </a:r>
              <a:r>
                <a:rPr lang="de-DE" sz="1200" dirty="0">
                  <a:solidFill>
                    <a:schemeClr val="accent2"/>
                  </a:solidFill>
                </a:rPr>
                <a:t>)</a:t>
              </a:r>
            </a:p>
            <a:p>
              <a:pPr marL="257175" indent="-257175">
                <a:buAutoNum type="arabicPeriod"/>
              </a:pPr>
              <a:r>
                <a:rPr lang="de-DE" sz="1200" dirty="0">
                  <a:solidFill>
                    <a:schemeClr val="tx1">
                      <a:lumMod val="75000"/>
                      <a:lumOff val="25000"/>
                    </a:schemeClr>
                  </a:solidFill>
                </a:rPr>
                <a:t>Nach dem Schaltplan den DHT 11 mit dem ESP32 Board verbinden</a:t>
              </a:r>
            </a:p>
            <a:p>
              <a:pPr marL="257175" indent="-257175">
                <a:buAutoNum type="arabicPeriod"/>
              </a:pPr>
              <a:r>
                <a:rPr lang="de-DE" sz="1200" dirty="0">
                  <a:solidFill>
                    <a:schemeClr val="tx1">
                      <a:lumMod val="75000"/>
                      <a:lumOff val="25000"/>
                    </a:schemeClr>
                  </a:solidFill>
                </a:rPr>
                <a:t>Das ESP32 Board per USB-Kabel mit dem PC verbinden und im Arduino IDE das </a:t>
              </a:r>
              <a:r>
                <a:rPr lang="de-DE" sz="1200" dirty="0">
                  <a:solidFill>
                    <a:schemeClr val="tx1">
                      <a:lumMod val="75000"/>
                      <a:lumOff val="25000"/>
                    </a:schemeClr>
                  </a:solidFill>
                  <a:hlinkClick r:id="rId7">
                    <a:extLst>
                      <a:ext uri="{A12FA001-AC4F-418D-AE19-62706E023703}">
                        <ahyp:hlinkClr xmlns:ahyp="http://schemas.microsoft.com/office/drawing/2018/hyperlinkcolor" val="tx"/>
                      </a:ext>
                    </a:extLst>
                  </a:hlinkClick>
                </a:rPr>
                <a:t>sketch</a:t>
              </a:r>
              <a:r>
                <a:rPr lang="de-DE" sz="1200" dirty="0">
                  <a:solidFill>
                    <a:schemeClr val="tx1">
                      <a:lumMod val="75000"/>
                      <a:lumOff val="25000"/>
                    </a:schemeClr>
                  </a:solidFill>
                </a:rPr>
                <a:t> öffnen </a:t>
              </a:r>
              <a:r>
                <a:rPr lang="de-DE" sz="1200" dirty="0">
                  <a:solidFill>
                    <a:schemeClr val="accent2"/>
                  </a:solidFill>
                </a:rPr>
                <a:t>(</a:t>
              </a:r>
              <a:r>
                <a:rPr lang="de-DE" sz="1200" dirty="0">
                  <a:solidFill>
                    <a:schemeClr val="accent2"/>
                  </a:solidFill>
                  <a:hlinkClick r:id="rId8">
                    <a:extLst>
                      <a:ext uri="{A12FA001-AC4F-418D-AE19-62706E023703}">
                        <ahyp:hlinkClr xmlns:ahyp="http://schemas.microsoft.com/office/drawing/2018/hyperlinkcolor" val="tx"/>
                      </a:ext>
                    </a:extLst>
                  </a:hlinkClick>
                </a:rPr>
                <a:t>Beispiel</a:t>
              </a:r>
              <a:r>
                <a:rPr lang="de-DE" sz="1200" dirty="0">
                  <a:solidFill>
                    <a:schemeClr val="accent2"/>
                  </a:solidFill>
                </a:rPr>
                <a:t>)</a:t>
              </a:r>
            </a:p>
            <a:p>
              <a:pPr marL="257175" indent="-257175">
                <a:buAutoNum type="arabicPeriod"/>
              </a:pPr>
              <a:r>
                <a:rPr lang="de-DE" sz="1200" b="1" dirty="0">
                  <a:solidFill>
                    <a:schemeClr val="tx1">
                      <a:lumMod val="75000"/>
                      <a:lumOff val="25000"/>
                    </a:schemeClr>
                  </a:solidFill>
                </a:rPr>
                <a:t>Tools &gt; Board </a:t>
              </a:r>
              <a:r>
                <a:rPr lang="de-DE" sz="1200" dirty="0">
                  <a:solidFill>
                    <a:schemeClr val="tx1">
                      <a:lumMod val="75000"/>
                      <a:lumOff val="25000"/>
                    </a:schemeClr>
                  </a:solidFill>
                </a:rPr>
                <a:t>und ESP32 </a:t>
              </a:r>
              <a:r>
                <a:rPr lang="de-DE" sz="1200" dirty="0" err="1">
                  <a:solidFill>
                    <a:schemeClr val="tx1">
                      <a:lumMod val="75000"/>
                      <a:lumOff val="25000"/>
                    </a:schemeClr>
                  </a:solidFill>
                </a:rPr>
                <a:t>Dev</a:t>
              </a:r>
              <a:r>
                <a:rPr lang="de-DE" sz="1200" dirty="0">
                  <a:solidFill>
                    <a:schemeClr val="tx1">
                      <a:lumMod val="75000"/>
                      <a:lumOff val="25000"/>
                    </a:schemeClr>
                  </a:solidFill>
                </a:rPr>
                <a:t> Module auswählen und die Einstellungen wie im Bild setzen</a:t>
              </a:r>
            </a:p>
            <a:p>
              <a:pPr marL="257175" indent="-257175">
                <a:buAutoNum type="arabicPeriod"/>
              </a:pPr>
              <a:r>
                <a:rPr lang="de-DE" sz="1200" dirty="0">
                  <a:solidFill>
                    <a:schemeClr val="tx1">
                      <a:lumMod val="75000"/>
                      <a:lumOff val="25000"/>
                    </a:schemeClr>
                  </a:solidFill>
                </a:rPr>
                <a:t>Die IP im Sketch anpassen an die des Raspberry Pis und dann auf "Hochladen" klicken. Wenn alles geklappt hat, sollte man im Monitor die Nachrichten an den MQTT Broker sehen</a:t>
              </a:r>
            </a:p>
            <a:p>
              <a:pPr marL="257175" indent="-257175">
                <a:buAutoNum type="arabicPeriod"/>
              </a:pPr>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921642" y="4231289"/>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9"/>
            <a:extLst>
              <a:ext uri="{FF2B5EF4-FFF2-40B4-BE49-F238E27FC236}">
                <a16:creationId xmlns:a16="http://schemas.microsoft.com/office/drawing/2014/main" id="{CAF3F9CB-95C4-A34F-B7D8-02D46DE0A2F9}"/>
              </a:ext>
            </a:extLst>
          </p:cNvPr>
          <p:cNvSpPr txBox="1"/>
          <p:nvPr/>
        </p:nvSpPr>
        <p:spPr>
          <a:xfrm>
            <a:off x="766600" y="4267065"/>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MQTT Broker aufgesetzt</a:t>
            </a:r>
            <a:endParaRPr lang="de-DE" dirty="0"/>
          </a:p>
          <a:p>
            <a:pPr lvl="0"/>
            <a:endParaRPr lang="en-US" altLang="ko-KR" sz="1200" dirty="0">
              <a:cs typeface="+mn-cs"/>
            </a:endParaRPr>
          </a:p>
        </p:txBody>
      </p:sp>
      <p:pic>
        <p:nvPicPr>
          <p:cNvPr id="20" name="Grafik 12">
            <a:extLst>
              <a:ext uri="{FF2B5EF4-FFF2-40B4-BE49-F238E27FC236}">
                <a16:creationId xmlns:a16="http://schemas.microsoft.com/office/drawing/2014/main" id="{395A3600-2748-9B4C-A85B-C068CE9EBEB8}"/>
              </a:ext>
            </a:extLst>
          </p:cNvPr>
          <p:cNvPicPr>
            <a:picLocks noChangeAspect="1"/>
          </p:cNvPicPr>
          <p:nvPr/>
        </p:nvPicPr>
        <p:blipFill>
          <a:blip r:embed="rId10"/>
          <a:stretch>
            <a:fillRect/>
          </a:stretch>
        </p:blipFill>
        <p:spPr>
          <a:xfrm>
            <a:off x="8851106" y="3317974"/>
            <a:ext cx="292894" cy="235744"/>
          </a:xfrm>
          <a:prstGeom prst="rect">
            <a:avLst/>
          </a:prstGeom>
        </p:spPr>
      </p:pic>
      <p:cxnSp>
        <p:nvCxnSpPr>
          <p:cNvPr id="5" name="Gerade Verbindung mit Pfeil 4">
            <a:extLst>
              <a:ext uri="{FF2B5EF4-FFF2-40B4-BE49-F238E27FC236}">
                <a16:creationId xmlns:a16="http://schemas.microsoft.com/office/drawing/2014/main" id="{8FA1FEDD-4DA6-EE4A-A9B0-9172FAE3194C}"/>
              </a:ext>
            </a:extLst>
          </p:cNvPr>
          <p:cNvCxnSpPr>
            <a:cxnSpLocks/>
          </p:cNvCxnSpPr>
          <p:nvPr/>
        </p:nvCxnSpPr>
        <p:spPr>
          <a:xfrm>
            <a:off x="7546378" y="3435846"/>
            <a:ext cx="122413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64930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479" y="443210"/>
            <a:ext cx="9144000" cy="576064"/>
          </a:xfrm>
        </p:spPr>
        <p:txBody>
          <a:bodyPr/>
          <a:lstStyle/>
          <a:p>
            <a:r>
              <a:rPr lang="de-DE" sz="3200" dirty="0">
                <a:cs typeface="Calibri Light"/>
              </a:rPr>
              <a:t>Binding – Magic Home LED Controller einrichten</a:t>
            </a:r>
          </a:p>
          <a:p>
            <a:endParaRPr lang="ko-KR" altLang="en-US" sz="3200"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97496" y="1135042"/>
            <a:ext cx="8280922" cy="3931846"/>
            <a:chOff x="-4248" y="2719218"/>
            <a:chExt cx="8280922" cy="3931846"/>
          </a:xfrm>
        </p:grpSpPr>
        <p:sp>
          <p:nvSpPr>
            <p:cNvPr id="12" name="TextBox 40">
              <a:extLst>
                <a:ext uri="{FF2B5EF4-FFF2-40B4-BE49-F238E27FC236}">
                  <a16:creationId xmlns:a16="http://schemas.microsoft.com/office/drawing/2014/main" id="{1549674D-19A2-B74F-B42C-C8289532CC0E}"/>
                </a:ext>
              </a:extLst>
            </p:cNvPr>
            <p:cNvSpPr txBox="1"/>
            <p:nvPr/>
          </p:nvSpPr>
          <p:spPr>
            <a:xfrm>
              <a:off x="-4248" y="2719218"/>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427802" y="3026995"/>
              <a:ext cx="7848872" cy="3624069"/>
            </a:xfrm>
            <a:prstGeom prst="rect">
              <a:avLst/>
            </a:prstGeom>
            <a:noFill/>
          </p:spPr>
          <p:txBody>
            <a:bodyPr wrap="square" rtlCol="0" anchor="ctr">
              <a:spAutoFit/>
            </a:bodyPr>
            <a:lstStyle/>
            <a:p>
              <a:pPr marL="257175" indent="-257175">
                <a:buAutoNum type="arabicPeriod"/>
              </a:pPr>
              <a:r>
                <a:rPr lang="de-DE" sz="1200" dirty="0">
                  <a:solidFill>
                    <a:schemeClr val="tx1">
                      <a:lumMod val="75000"/>
                      <a:lumOff val="25000"/>
                    </a:schemeClr>
                  </a:solidFill>
                  <a:hlinkClick r:id="rId2">
                    <a:extLst>
                      <a:ext uri="{A12FA001-AC4F-418D-AE19-62706E023703}">
                        <ahyp:hlinkClr xmlns:ahyp="http://schemas.microsoft.com/office/drawing/2018/hyperlinkcolor" val="tx"/>
                      </a:ext>
                    </a:extLst>
                  </a:hlinkClick>
                </a:rPr>
                <a:t>Link</a:t>
              </a:r>
              <a:r>
                <a:rPr lang="de-DE" sz="1200" dirty="0">
                  <a:solidFill>
                    <a:schemeClr val="tx1">
                      <a:lumMod val="75000"/>
                      <a:lumOff val="25000"/>
                    </a:schemeClr>
                  </a:solidFill>
                </a:rPr>
                <a:t> öffnen und das Paper UI öffnen, dort auf </a:t>
              </a:r>
              <a:r>
                <a:rPr lang="de-DE" sz="1200" b="1" dirty="0">
                  <a:solidFill>
                    <a:schemeClr val="tx1">
                      <a:lumMod val="75000"/>
                      <a:lumOff val="25000"/>
                    </a:schemeClr>
                  </a:solidFill>
                </a:rPr>
                <a:t>Add-</a:t>
              </a:r>
              <a:r>
                <a:rPr lang="de-DE" sz="1200" b="1" dirty="0" err="1">
                  <a:solidFill>
                    <a:schemeClr val="tx1">
                      <a:lumMod val="75000"/>
                      <a:lumOff val="25000"/>
                    </a:schemeClr>
                  </a:solidFill>
                </a:rPr>
                <a:t>ons</a:t>
              </a:r>
              <a:r>
                <a:rPr lang="de-DE" sz="1200" b="1" dirty="0">
                  <a:solidFill>
                    <a:schemeClr val="tx1">
                      <a:lumMod val="75000"/>
                      <a:lumOff val="25000"/>
                    </a:schemeClr>
                  </a:solidFill>
                </a:rPr>
                <a:t> &gt; </a:t>
              </a:r>
              <a:r>
                <a:rPr lang="de-DE" sz="1200" b="1" dirty="0" err="1">
                  <a:solidFill>
                    <a:schemeClr val="tx1">
                      <a:lumMod val="75000"/>
                      <a:lumOff val="25000"/>
                    </a:schemeClr>
                  </a:solidFill>
                </a:rPr>
                <a:t>Bindings</a:t>
              </a:r>
              <a:r>
                <a:rPr lang="de-DE" sz="1200" b="1" dirty="0">
                  <a:solidFill>
                    <a:schemeClr val="tx1">
                      <a:lumMod val="75000"/>
                      <a:lumOff val="25000"/>
                    </a:schemeClr>
                  </a:solidFill>
                </a:rPr>
                <a:t> </a:t>
              </a:r>
              <a:r>
                <a:rPr lang="de-DE" sz="1200" dirty="0">
                  <a:solidFill>
                    <a:schemeClr val="tx1">
                      <a:lumMod val="75000"/>
                      <a:lumOff val="25000"/>
                    </a:schemeClr>
                  </a:solidFill>
                </a:rPr>
                <a:t>das WIFI LED Binding installieren</a:t>
              </a:r>
            </a:p>
            <a:p>
              <a:pPr marL="257175" indent="-257175">
                <a:buAutoNum type="arabicPeriod"/>
              </a:pPr>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r>
                <a:rPr lang="de-DE" sz="1200" dirty="0">
                  <a:solidFill>
                    <a:schemeClr val="tx1">
                      <a:lumMod val="75000"/>
                      <a:lumOff val="25000"/>
                    </a:schemeClr>
                  </a:solidFill>
                </a:rPr>
                <a:t>2.   Den Magic Home LED Controller anschließen und per Magic Home App auf dem </a:t>
              </a:r>
              <a:r>
                <a:rPr lang="de-DE" sz="1200" dirty="0" err="1">
                  <a:solidFill>
                    <a:schemeClr val="tx1">
                      <a:lumMod val="75000"/>
                      <a:lumOff val="25000"/>
                    </a:schemeClr>
                  </a:solidFill>
                </a:rPr>
                <a:t>IPhone</a:t>
              </a:r>
              <a:r>
                <a:rPr lang="de-DE" sz="1200" dirty="0">
                  <a:solidFill>
                    <a:schemeClr val="tx1">
                      <a:lumMod val="75000"/>
                      <a:lumOff val="25000"/>
                    </a:schemeClr>
                  </a:solidFill>
                </a:rPr>
                <a:t> einrichten</a:t>
              </a:r>
            </a:p>
            <a:p>
              <a:pPr marL="228600" indent="-228600">
                <a:buAutoNum type="arabicPeriod" startAt="3"/>
              </a:pPr>
              <a:r>
                <a:rPr lang="de-DE" sz="1200" dirty="0">
                  <a:solidFill>
                    <a:schemeClr val="tx1">
                      <a:lumMod val="75000"/>
                      <a:lumOff val="25000"/>
                    </a:schemeClr>
                  </a:solidFill>
                </a:rPr>
                <a:t>Unter Inbox müsste jetzt die WiFi LED erscheinen, einfach mit dem Check bestätigen</a:t>
              </a:r>
            </a:p>
            <a:p>
              <a:pPr marL="228600" indent="-228600">
                <a:buFont typeface="+mj-lt"/>
                <a:buAutoNum type="arabicPeriod"/>
              </a:pPr>
              <a:endParaRPr lang="de-DE" sz="1200" dirty="0">
                <a:solidFill>
                  <a:schemeClr val="tx1">
                    <a:lumMod val="75000"/>
                    <a:lumOff val="25000"/>
                  </a:schemeClr>
                </a:solidFill>
              </a:endParaRP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334554" y="4476710"/>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3"/>
            <a:extLst>
              <a:ext uri="{FF2B5EF4-FFF2-40B4-BE49-F238E27FC236}">
                <a16:creationId xmlns:a16="http://schemas.microsoft.com/office/drawing/2014/main" id="{CAF3F9CB-95C4-A34F-B7D8-02D46DE0A2F9}"/>
              </a:ext>
            </a:extLst>
          </p:cNvPr>
          <p:cNvSpPr txBox="1"/>
          <p:nvPr/>
        </p:nvSpPr>
        <p:spPr>
          <a:xfrm>
            <a:off x="179512" y="4512486"/>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OpenHABian aufsetzen</a:t>
            </a:r>
            <a:endParaRPr lang="de-DE" dirty="0"/>
          </a:p>
          <a:p>
            <a:pPr lvl="0"/>
            <a:endParaRPr lang="en-US" altLang="ko-KR" sz="1200" dirty="0">
              <a:cs typeface="+mn-cs"/>
            </a:endParaRPr>
          </a:p>
        </p:txBody>
      </p:sp>
      <p:pic>
        <p:nvPicPr>
          <p:cNvPr id="17" name="Grafik 9">
            <a:extLst>
              <a:ext uri="{FF2B5EF4-FFF2-40B4-BE49-F238E27FC236}">
                <a16:creationId xmlns:a16="http://schemas.microsoft.com/office/drawing/2014/main" id="{2ECE9D3D-BFFD-9041-8C5F-F229093F71EE}"/>
              </a:ext>
            </a:extLst>
          </p:cNvPr>
          <p:cNvPicPr>
            <a:picLocks noChangeAspect="1"/>
          </p:cNvPicPr>
          <p:nvPr/>
        </p:nvPicPr>
        <p:blipFill rotWithShape="1">
          <a:blip r:embed="rId4"/>
          <a:srcRect b="55128"/>
          <a:stretch/>
        </p:blipFill>
        <p:spPr>
          <a:xfrm>
            <a:off x="421831" y="1851670"/>
            <a:ext cx="6828239" cy="1728192"/>
          </a:xfrm>
          <a:prstGeom prst="rect">
            <a:avLst/>
          </a:prstGeom>
        </p:spPr>
      </p:pic>
    </p:spTree>
    <p:extLst>
      <p:ext uri="{BB962C8B-B14F-4D97-AF65-F5344CB8AC3E}">
        <p14:creationId xmlns:p14="http://schemas.microsoft.com/office/powerpoint/2010/main" val="1606661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479" y="443210"/>
            <a:ext cx="9144000" cy="576064"/>
          </a:xfrm>
        </p:spPr>
        <p:txBody>
          <a:bodyPr/>
          <a:lstStyle/>
          <a:p>
            <a:r>
              <a:rPr lang="de-DE" sz="3200" dirty="0">
                <a:cs typeface="Calibri Light"/>
              </a:rPr>
              <a:t>Binding – Magic Home LED Controller einrichten</a:t>
            </a:r>
          </a:p>
          <a:p>
            <a:endParaRPr lang="ko-KR" altLang="en-US" sz="3200"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97496" y="1135042"/>
            <a:ext cx="8294363" cy="4036254"/>
            <a:chOff x="-4248" y="2719218"/>
            <a:chExt cx="8294363" cy="4036254"/>
          </a:xfrm>
        </p:grpSpPr>
        <p:sp>
          <p:nvSpPr>
            <p:cNvPr id="12" name="TextBox 40">
              <a:extLst>
                <a:ext uri="{FF2B5EF4-FFF2-40B4-BE49-F238E27FC236}">
                  <a16:creationId xmlns:a16="http://schemas.microsoft.com/office/drawing/2014/main" id="{1549674D-19A2-B74F-B42C-C8289532CC0E}"/>
                </a:ext>
              </a:extLst>
            </p:cNvPr>
            <p:cNvSpPr txBox="1"/>
            <p:nvPr/>
          </p:nvSpPr>
          <p:spPr>
            <a:xfrm>
              <a:off x="-4248" y="2719218"/>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441243" y="2946737"/>
              <a:ext cx="7848872" cy="3808735"/>
            </a:xfrm>
            <a:prstGeom prst="rect">
              <a:avLst/>
            </a:prstGeom>
            <a:noFill/>
          </p:spPr>
          <p:txBody>
            <a:bodyPr wrap="square" rtlCol="0" anchor="ctr">
              <a:spAutoFit/>
            </a:bodyPr>
            <a:lstStyle/>
            <a:p>
              <a:r>
                <a:rPr lang="de-DE" sz="1200" b="1" dirty="0" err="1">
                  <a:solidFill>
                    <a:schemeClr val="tx1">
                      <a:lumMod val="75000"/>
                      <a:lumOff val="25000"/>
                    </a:schemeClr>
                  </a:solidFill>
                </a:rPr>
                <a:t>4. Configuration</a:t>
              </a:r>
              <a:r>
                <a:rPr lang="de-DE" sz="1200" b="1" dirty="0">
                  <a:solidFill>
                    <a:schemeClr val="tx1">
                      <a:lumMod val="75000"/>
                      <a:lumOff val="25000"/>
                    </a:schemeClr>
                  </a:solidFill>
                </a:rPr>
                <a:t> &gt; Things</a:t>
              </a:r>
              <a:r>
                <a:rPr lang="de-DE" sz="1200" dirty="0">
                  <a:solidFill>
                    <a:schemeClr val="tx1">
                      <a:lumMod val="75000"/>
                      <a:lumOff val="25000"/>
                    </a:schemeClr>
                  </a:solidFill>
                </a:rPr>
                <a:t> den LED Controller auswählen und die einzelnen </a:t>
              </a:r>
              <a:r>
                <a:rPr lang="de-DE" sz="1200" dirty="0" err="1">
                  <a:solidFill>
                    <a:schemeClr val="tx1">
                      <a:lumMod val="75000"/>
                      <a:lumOff val="25000"/>
                    </a:schemeClr>
                  </a:solidFill>
                </a:rPr>
                <a:t>channels</a:t>
              </a:r>
              <a:r>
                <a:rPr lang="de-DE" sz="1200" dirty="0">
                  <a:solidFill>
                    <a:schemeClr val="tx1">
                      <a:lumMod val="75000"/>
                      <a:lumOff val="25000"/>
                    </a:schemeClr>
                  </a:solidFill>
                </a:rPr>
                <a:t> Items zuordnen</a:t>
              </a: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r>
                <a:rPr lang="de-DE" sz="1200" dirty="0">
                  <a:solidFill>
                    <a:schemeClr val="tx1">
                      <a:lumMod val="75000"/>
                      <a:lumOff val="25000"/>
                    </a:schemeClr>
                  </a:solidFill>
                </a:rPr>
                <a:t> </a:t>
              </a: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endParaRPr lang="de-DE" sz="1200" dirty="0">
                <a:solidFill>
                  <a:schemeClr val="tx1">
                    <a:lumMod val="75000"/>
                    <a:lumOff val="25000"/>
                  </a:schemeClr>
                </a:solidFill>
              </a:endParaRPr>
            </a:p>
            <a:p>
              <a:r>
                <a:rPr lang="de-DE" sz="1200" dirty="0">
                  <a:solidFill>
                    <a:schemeClr val="tx1">
                      <a:lumMod val="75000"/>
                      <a:lumOff val="25000"/>
                    </a:schemeClr>
                  </a:solidFill>
                </a:rPr>
                <a:t>5. Unter Control sollte jetzt der LED Controller erscheinen und steuerbar sein:</a:t>
              </a:r>
            </a:p>
            <a:p>
              <a:pPr marL="228600" indent="-228600">
                <a:buFont typeface="+mj-lt"/>
                <a:buAutoNum type="arabicPeriod"/>
              </a:pPr>
              <a:endParaRPr lang="de-DE" sz="1200" dirty="0">
                <a:solidFill>
                  <a:schemeClr val="tx1">
                    <a:lumMod val="75000"/>
                    <a:lumOff val="25000"/>
                  </a:schemeClr>
                </a:solidFill>
              </a:endParaRPr>
            </a:p>
            <a:p>
              <a:pPr marL="257175" indent="-257175">
                <a:buAutoNum type="arabicPeriod"/>
              </a:pPr>
              <a:endParaRPr lang="de-DE" sz="1200" dirty="0">
                <a:solidFill>
                  <a:schemeClr val="tx1">
                    <a:lumMod val="75000"/>
                    <a:lumOff val="25000"/>
                  </a:schemeClr>
                </a:solidFill>
              </a:endParaRPr>
            </a:p>
            <a:p>
              <a:pPr marL="257175" indent="-257175">
                <a:buAutoNum type="arabicPeriod"/>
              </a:pPr>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334554" y="4476710"/>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2"/>
            <a:extLst>
              <a:ext uri="{FF2B5EF4-FFF2-40B4-BE49-F238E27FC236}">
                <a16:creationId xmlns:a16="http://schemas.microsoft.com/office/drawing/2014/main" id="{CAF3F9CB-95C4-A34F-B7D8-02D46DE0A2F9}"/>
              </a:ext>
            </a:extLst>
          </p:cNvPr>
          <p:cNvSpPr txBox="1"/>
          <p:nvPr/>
        </p:nvSpPr>
        <p:spPr>
          <a:xfrm>
            <a:off x="179512" y="4512486"/>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OpenHABian aufsetzen</a:t>
            </a:r>
            <a:endParaRPr lang="de-DE" dirty="0"/>
          </a:p>
          <a:p>
            <a:pPr lvl="0"/>
            <a:endParaRPr lang="en-US" altLang="ko-KR" sz="1200" dirty="0">
              <a:cs typeface="+mn-cs"/>
            </a:endParaRPr>
          </a:p>
        </p:txBody>
      </p:sp>
      <p:pic>
        <p:nvPicPr>
          <p:cNvPr id="10" name="Grafik 12">
            <a:extLst>
              <a:ext uri="{FF2B5EF4-FFF2-40B4-BE49-F238E27FC236}">
                <a16:creationId xmlns:a16="http://schemas.microsoft.com/office/drawing/2014/main" id="{7ED48FD4-86B5-0C49-898B-4DFE57FFAEED}"/>
              </a:ext>
            </a:extLst>
          </p:cNvPr>
          <p:cNvPicPr>
            <a:picLocks noChangeAspect="1"/>
          </p:cNvPicPr>
          <p:nvPr/>
        </p:nvPicPr>
        <p:blipFill>
          <a:blip r:embed="rId3"/>
          <a:stretch>
            <a:fillRect/>
          </a:stretch>
        </p:blipFill>
        <p:spPr>
          <a:xfrm>
            <a:off x="4272431" y="1704846"/>
            <a:ext cx="3704158" cy="2085275"/>
          </a:xfrm>
          <a:prstGeom prst="rect">
            <a:avLst/>
          </a:prstGeom>
        </p:spPr>
      </p:pic>
      <p:pic>
        <p:nvPicPr>
          <p:cNvPr id="14" name="Grafik 13">
            <a:extLst>
              <a:ext uri="{FF2B5EF4-FFF2-40B4-BE49-F238E27FC236}">
                <a16:creationId xmlns:a16="http://schemas.microsoft.com/office/drawing/2014/main" id="{AF4E94DA-BC83-BB45-AA6E-094C7A913125}"/>
              </a:ext>
            </a:extLst>
          </p:cNvPr>
          <p:cNvPicPr>
            <a:picLocks noChangeAspect="1"/>
          </p:cNvPicPr>
          <p:nvPr/>
        </p:nvPicPr>
        <p:blipFill>
          <a:blip r:embed="rId4"/>
          <a:stretch>
            <a:fillRect/>
          </a:stretch>
        </p:blipFill>
        <p:spPr>
          <a:xfrm>
            <a:off x="404641" y="1694515"/>
            <a:ext cx="3704158" cy="2085275"/>
          </a:xfrm>
          <a:prstGeom prst="rect">
            <a:avLst/>
          </a:prstGeom>
        </p:spPr>
      </p:pic>
      <p:pic>
        <p:nvPicPr>
          <p:cNvPr id="18" name="Grafik 14">
            <a:extLst>
              <a:ext uri="{FF2B5EF4-FFF2-40B4-BE49-F238E27FC236}">
                <a16:creationId xmlns:a16="http://schemas.microsoft.com/office/drawing/2014/main" id="{E1234D81-A214-8247-9D17-8C88BBA5EF87}"/>
              </a:ext>
            </a:extLst>
          </p:cNvPr>
          <p:cNvPicPr>
            <a:picLocks noChangeAspect="1"/>
          </p:cNvPicPr>
          <p:nvPr/>
        </p:nvPicPr>
        <p:blipFill rotWithShape="1">
          <a:blip r:embed="rId5"/>
          <a:srcRect r="58455" b="36735"/>
          <a:stretch/>
        </p:blipFill>
        <p:spPr>
          <a:xfrm>
            <a:off x="6054423" y="3494183"/>
            <a:ext cx="1922166" cy="1647796"/>
          </a:xfrm>
          <a:prstGeom prst="rect">
            <a:avLst/>
          </a:prstGeom>
        </p:spPr>
      </p:pic>
    </p:spTree>
    <p:extLst>
      <p:ext uri="{BB962C8B-B14F-4D97-AF65-F5344CB8AC3E}">
        <p14:creationId xmlns:p14="http://schemas.microsoft.com/office/powerpoint/2010/main" val="2012776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150071"/>
            <a:ext cx="9144000" cy="576064"/>
          </a:xfrm>
        </p:spPr>
        <p:txBody>
          <a:bodyPr/>
          <a:lstStyle/>
          <a:p>
            <a:r>
              <a:rPr lang="de-DE" dirty="0">
                <a:cs typeface="Calibri Light"/>
              </a:rPr>
              <a:t>OpenHAB vs VS Code einrichten</a:t>
            </a:r>
            <a:endParaRPr lang="ko-KR" altLang="en-US" dirty="0"/>
          </a:p>
        </p:txBody>
      </p:sp>
      <p:grpSp>
        <p:nvGrpSpPr>
          <p:cNvPr id="11" name="Group 39">
            <a:extLst>
              <a:ext uri="{FF2B5EF4-FFF2-40B4-BE49-F238E27FC236}">
                <a16:creationId xmlns:a16="http://schemas.microsoft.com/office/drawing/2014/main" id="{922E602E-61EF-EF4A-8CA8-ED493843388D}"/>
              </a:ext>
            </a:extLst>
          </p:cNvPr>
          <p:cNvGrpSpPr/>
          <p:nvPr/>
        </p:nvGrpSpPr>
        <p:grpSpPr>
          <a:xfrm>
            <a:off x="-252536" y="1223510"/>
            <a:ext cx="8316925" cy="1792534"/>
            <a:chOff x="543355" y="2758593"/>
            <a:chExt cx="8316925" cy="1792534"/>
          </a:xfrm>
        </p:grpSpPr>
        <p:sp>
          <p:nvSpPr>
            <p:cNvPr id="12" name="TextBox 40">
              <a:extLst>
                <a:ext uri="{FF2B5EF4-FFF2-40B4-BE49-F238E27FC236}">
                  <a16:creationId xmlns:a16="http://schemas.microsoft.com/office/drawing/2014/main" id="{1549674D-19A2-B74F-B42C-C8289532CC0E}"/>
                </a:ext>
              </a:extLst>
            </p:cNvPr>
            <p:cNvSpPr txBox="1"/>
            <p:nvPr/>
          </p:nvSpPr>
          <p:spPr>
            <a:xfrm>
              <a:off x="543355" y="2758593"/>
              <a:ext cx="1728192"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Schritte</a:t>
              </a:r>
              <a:endParaRPr lang="ko-KR" altLang="en-US" sz="1400" b="1" dirty="0">
                <a:solidFill>
                  <a:schemeClr val="tx1">
                    <a:lumMod val="75000"/>
                    <a:lumOff val="25000"/>
                  </a:schemeClr>
                </a:solidFill>
                <a:cs typeface="Calibri" pitchFamily="34" charset="0"/>
              </a:endParaRPr>
            </a:p>
          </p:txBody>
        </p:sp>
        <p:sp>
          <p:nvSpPr>
            <p:cNvPr id="13" name="TextBox 41">
              <a:extLst>
                <a:ext uri="{FF2B5EF4-FFF2-40B4-BE49-F238E27FC236}">
                  <a16:creationId xmlns:a16="http://schemas.microsoft.com/office/drawing/2014/main" id="{A0848348-428A-9A49-950A-DD9F05F15165}"/>
                </a:ext>
              </a:extLst>
            </p:cNvPr>
            <p:cNvSpPr txBox="1"/>
            <p:nvPr/>
          </p:nvSpPr>
          <p:spPr>
            <a:xfrm>
              <a:off x="1011408" y="3119966"/>
              <a:ext cx="7848872" cy="1431161"/>
            </a:xfrm>
            <a:prstGeom prst="rect">
              <a:avLst/>
            </a:prstGeom>
            <a:noFill/>
          </p:spPr>
          <p:txBody>
            <a:bodyPr wrap="square" rtlCol="0" anchor="ctr">
              <a:spAutoFit/>
            </a:bodyPr>
            <a:lstStyle/>
            <a:p>
              <a:pPr marL="257175" indent="-257175">
                <a:buFontTx/>
                <a:buAutoNum type="arabicPeriod"/>
              </a:pPr>
              <a:r>
                <a:rPr lang="de-DE" sz="1200" dirty="0">
                  <a:solidFill>
                    <a:schemeClr val="tx1">
                      <a:lumMod val="75000"/>
                      <a:lumOff val="25000"/>
                    </a:schemeClr>
                  </a:solidFill>
                  <a:hlinkClick r:id="rId2">
                    <a:extLst>
                      <a:ext uri="{A12FA001-AC4F-418D-AE19-62706E023703}">
                        <ahyp:hlinkClr xmlns:ahyp="http://schemas.microsoft.com/office/drawing/2018/hyperlinkcolor" val="tx"/>
                      </a:ext>
                    </a:extLst>
                  </a:hlinkClick>
                </a:rPr>
                <a:t>Hier</a:t>
              </a:r>
              <a:r>
                <a:rPr lang="de-DE" sz="1200" dirty="0">
                  <a:solidFill>
                    <a:schemeClr val="tx1">
                      <a:lumMod val="75000"/>
                      <a:lumOff val="25000"/>
                    </a:schemeClr>
                  </a:solidFill>
                </a:rPr>
                <a:t> VS Code installieren und einrichten auf dem PC </a:t>
              </a:r>
            </a:p>
            <a:p>
              <a:pPr marL="257175" indent="-257175">
                <a:buFontTx/>
                <a:buAutoNum type="arabicPeriod"/>
              </a:pPr>
              <a:r>
                <a:rPr lang="de-DE" sz="1200" dirty="0" err="1">
                  <a:solidFill>
                    <a:schemeClr val="tx1">
                      <a:lumMod val="75000"/>
                      <a:lumOff val="25000"/>
                    </a:schemeClr>
                  </a:solidFill>
                </a:rPr>
                <a:t>Openhab</a:t>
              </a:r>
              <a:r>
                <a:rPr lang="de-DE" sz="1200" dirty="0">
                  <a:solidFill>
                    <a:schemeClr val="tx1">
                      <a:lumMod val="75000"/>
                      <a:lumOff val="25000"/>
                    </a:schemeClr>
                  </a:solidFill>
                </a:rPr>
                <a:t> Erweiterung installieren bei VS Code:</a:t>
              </a:r>
            </a:p>
            <a:p>
              <a:pPr marL="257175" indent="-257175">
                <a:buAutoNum type="arabicPeriod"/>
              </a:pPr>
              <a:r>
                <a:rPr lang="de-DE" sz="1200" dirty="0">
                  <a:solidFill>
                    <a:schemeClr val="tx1">
                      <a:lumMod val="75000"/>
                      <a:lumOff val="25000"/>
                    </a:schemeClr>
                  </a:solidFill>
                </a:rPr>
                <a:t>Remote – SSH Erweiterung installieren bei VS Code:</a:t>
              </a:r>
            </a:p>
            <a:p>
              <a:pPr marL="257175" indent="-257175">
                <a:buAutoNum type="arabicPeriod"/>
              </a:pPr>
              <a:endParaRPr lang="de-DE" sz="1350" dirty="0">
                <a:cs typeface="Calibri"/>
              </a:endParaRPr>
            </a:p>
            <a:p>
              <a:pPr marL="257175" indent="-257175">
                <a:buAutoNum type="arabicPeriod"/>
              </a:pPr>
              <a:endParaRPr lang="de-DE" sz="1350" dirty="0">
                <a:ea typeface="+mn-lt"/>
                <a:cs typeface="+mn-lt"/>
              </a:endParaRPr>
            </a:p>
            <a:p>
              <a:pPr marL="600075" lvl="1" indent="-257175">
                <a:buAutoNum type="arabicPeriod"/>
              </a:pPr>
              <a:endParaRPr lang="de-DE" sz="1200" b="1" dirty="0">
                <a:solidFill>
                  <a:schemeClr val="tx1">
                    <a:lumMod val="75000"/>
                    <a:lumOff val="25000"/>
                  </a:schemeClr>
                </a:solidFill>
              </a:endParaRPr>
            </a:p>
            <a:p>
              <a:pPr algn="ctr"/>
              <a:endParaRPr lang="en-US" altLang="ko-KR" sz="1200" dirty="0">
                <a:solidFill>
                  <a:schemeClr val="tx1">
                    <a:lumMod val="75000"/>
                    <a:lumOff val="25000"/>
                  </a:schemeClr>
                </a:solidFill>
              </a:endParaRPr>
            </a:p>
          </p:txBody>
        </p:sp>
      </p:grpSp>
      <p:sp>
        <p:nvSpPr>
          <p:cNvPr id="9" name="Abgerundetes Rechteck 8">
            <a:extLst>
              <a:ext uri="{FF2B5EF4-FFF2-40B4-BE49-F238E27FC236}">
                <a16:creationId xmlns:a16="http://schemas.microsoft.com/office/drawing/2014/main" id="{BC4400E6-6B9C-1441-A2AC-8F8D79E1C284}"/>
              </a:ext>
            </a:extLst>
          </p:cNvPr>
          <p:cNvSpPr/>
          <p:nvPr/>
        </p:nvSpPr>
        <p:spPr>
          <a:xfrm>
            <a:off x="144871" y="4443958"/>
            <a:ext cx="1922166" cy="379331"/>
          </a:xfrm>
          <a:prstGeom prst="roundRect">
            <a:avLst/>
          </a:prstGeom>
          <a:ln>
            <a:solidFill>
              <a:srgbClr val="85D9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40">
            <a:hlinkClick r:id="rId3"/>
            <a:extLst>
              <a:ext uri="{FF2B5EF4-FFF2-40B4-BE49-F238E27FC236}">
                <a16:creationId xmlns:a16="http://schemas.microsoft.com/office/drawing/2014/main" id="{CAF3F9CB-95C4-A34F-B7D8-02D46DE0A2F9}"/>
              </a:ext>
            </a:extLst>
          </p:cNvPr>
          <p:cNvSpPr txBox="1"/>
          <p:nvPr/>
        </p:nvSpPr>
        <p:spPr>
          <a:xfrm>
            <a:off x="0" y="4497554"/>
            <a:ext cx="2221224" cy="30600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Calibri" pitchFamily="34" charset="0"/>
              </a:rPr>
              <a:t>Hier gehts zur Doku</a:t>
            </a:r>
            <a:endParaRPr lang="ko-KR" altLang="en-US" sz="1400" b="1" dirty="0">
              <a:solidFill>
                <a:schemeClr val="tx1">
                  <a:lumMod val="75000"/>
                  <a:lumOff val="25000"/>
                </a:schemeClr>
              </a:solidFill>
              <a:cs typeface="Calibri" pitchFamily="34" charset="0"/>
            </a:endParaRPr>
          </a:p>
        </p:txBody>
      </p:sp>
      <p:sp>
        <p:nvSpPr>
          <p:cNvPr id="16" name="Text Placeholder 2">
            <a:extLst>
              <a:ext uri="{FF2B5EF4-FFF2-40B4-BE49-F238E27FC236}">
                <a16:creationId xmlns:a16="http://schemas.microsoft.com/office/drawing/2014/main" id="{A8E77FB3-349B-F24C-8F10-1D11A3E89955}"/>
              </a:ext>
            </a:extLst>
          </p:cNvPr>
          <p:cNvSpPr>
            <a:spLocks noGrp="1"/>
          </p:cNvSpPr>
          <p:nvPr>
            <p:ph type="body" sz="quarter" idx="11"/>
          </p:nvPr>
        </p:nvSpPr>
        <p:spPr>
          <a:xfrm>
            <a:off x="0" y="699542"/>
            <a:ext cx="9144000" cy="288032"/>
          </a:xfrm>
        </p:spPr>
        <p:txBody>
          <a:bodyPr/>
          <a:lstStyle/>
          <a:p>
            <a:endParaRPr lang="de-DE" dirty="0" err="1">
              <a:cs typeface="Calibri"/>
            </a:endParaRPr>
          </a:p>
          <a:p>
            <a:r>
              <a:rPr lang="de-DE" dirty="0" err="1">
                <a:cs typeface="Calibri"/>
              </a:rPr>
              <a:t>Voraussetzungen: </a:t>
            </a:r>
            <a:r>
              <a:rPr lang="de-DE" dirty="0">
                <a:cs typeface="Calibri"/>
              </a:rPr>
              <a:t>OpenHABian aufsetzen</a:t>
            </a:r>
            <a:endParaRPr lang="de-DE" dirty="0"/>
          </a:p>
          <a:p>
            <a:pPr lvl="0"/>
            <a:endParaRPr lang="en-US" altLang="ko-KR" sz="1200" dirty="0">
              <a:cs typeface="+mn-cs"/>
            </a:endParaRPr>
          </a:p>
        </p:txBody>
      </p:sp>
      <p:pic>
        <p:nvPicPr>
          <p:cNvPr id="14" name="Grafik 11" descr="Ein Bild, das Text enthält.&#10;&#10;Beschreibung automatisch generiert.">
            <a:extLst>
              <a:ext uri="{FF2B5EF4-FFF2-40B4-BE49-F238E27FC236}">
                <a16:creationId xmlns:a16="http://schemas.microsoft.com/office/drawing/2014/main" id="{53CBB688-426A-3B4E-BFD1-502CE2B12474}"/>
              </a:ext>
            </a:extLst>
          </p:cNvPr>
          <p:cNvPicPr>
            <a:picLocks noChangeAspect="1"/>
          </p:cNvPicPr>
          <p:nvPr/>
        </p:nvPicPr>
        <p:blipFill>
          <a:blip r:embed="rId4"/>
          <a:stretch>
            <a:fillRect/>
          </a:stretch>
        </p:blipFill>
        <p:spPr>
          <a:xfrm>
            <a:off x="5004048" y="1151187"/>
            <a:ext cx="3303683" cy="1805405"/>
          </a:xfrm>
          <a:prstGeom prst="rect">
            <a:avLst/>
          </a:prstGeom>
        </p:spPr>
      </p:pic>
      <p:pic>
        <p:nvPicPr>
          <p:cNvPr id="17" name="Grafik 12" descr="Ein Bild, das Text enthält.&#10;&#10;Beschreibung automatisch generiert.">
            <a:extLst>
              <a:ext uri="{FF2B5EF4-FFF2-40B4-BE49-F238E27FC236}">
                <a16:creationId xmlns:a16="http://schemas.microsoft.com/office/drawing/2014/main" id="{4D2CE9FC-6C7C-E848-89BE-09AEB83E0A78}"/>
              </a:ext>
            </a:extLst>
          </p:cNvPr>
          <p:cNvPicPr>
            <a:picLocks noChangeAspect="1"/>
          </p:cNvPicPr>
          <p:nvPr/>
        </p:nvPicPr>
        <p:blipFill>
          <a:blip r:embed="rId5"/>
          <a:stretch>
            <a:fillRect/>
          </a:stretch>
        </p:blipFill>
        <p:spPr>
          <a:xfrm>
            <a:off x="5004048" y="2956592"/>
            <a:ext cx="4067944" cy="2219193"/>
          </a:xfrm>
          <a:prstGeom prst="rect">
            <a:avLst/>
          </a:prstGeom>
        </p:spPr>
      </p:pic>
      <p:cxnSp>
        <p:nvCxnSpPr>
          <p:cNvPr id="21" name="Gerade Verbindung mit Pfeil 20">
            <a:extLst>
              <a:ext uri="{FF2B5EF4-FFF2-40B4-BE49-F238E27FC236}">
                <a16:creationId xmlns:a16="http://schemas.microsoft.com/office/drawing/2014/main" id="{31F4968C-769F-5F4F-9C52-C2ACAFB09E36}"/>
              </a:ext>
            </a:extLst>
          </p:cNvPr>
          <p:cNvCxnSpPr/>
          <p:nvPr/>
        </p:nvCxnSpPr>
        <p:spPr>
          <a:xfrm>
            <a:off x="3923928" y="1923678"/>
            <a:ext cx="93610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Gerade Verbindung mit Pfeil 21">
            <a:extLst>
              <a:ext uri="{FF2B5EF4-FFF2-40B4-BE49-F238E27FC236}">
                <a16:creationId xmlns:a16="http://schemas.microsoft.com/office/drawing/2014/main" id="{6458B9EA-3A4F-584B-B55D-29F192146C61}"/>
              </a:ext>
            </a:extLst>
          </p:cNvPr>
          <p:cNvCxnSpPr>
            <a:cxnSpLocks/>
          </p:cNvCxnSpPr>
          <p:nvPr/>
        </p:nvCxnSpPr>
        <p:spPr>
          <a:xfrm>
            <a:off x="4139953" y="2139702"/>
            <a:ext cx="792087" cy="100811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9795905"/>
      </p:ext>
    </p:extLst>
  </p:cSld>
  <p:clrMapOvr>
    <a:masterClrMapping/>
  </p:clrMapOvr>
</p:sld>
</file>

<file path=ppt/theme/theme1.xml><?xml version="1.0" encoding="utf-8"?>
<a:theme xmlns:a="http://schemas.openxmlformats.org/drawingml/2006/main" name="Cover and End Slide Master">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ection Break Slide Mast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1516</Words>
  <Application>Microsoft Macintosh PowerPoint</Application>
  <PresentationFormat>Bildschirmpräsentation (16:9)</PresentationFormat>
  <Paragraphs>249</Paragraphs>
  <Slides>19</Slides>
  <Notes>2</Notes>
  <HiddenSlides>0</HiddenSlides>
  <MMClips>0</MMClips>
  <ScaleCrop>false</ScaleCrop>
  <HeadingPairs>
    <vt:vector size="6" baseType="variant">
      <vt:variant>
        <vt:lpstr>Verwendete Schriftarten</vt:lpstr>
      </vt:variant>
      <vt:variant>
        <vt:i4>2</vt:i4>
      </vt:variant>
      <vt:variant>
        <vt:lpstr>Design</vt:lpstr>
      </vt:variant>
      <vt:variant>
        <vt:i4>3</vt:i4>
      </vt:variant>
      <vt:variant>
        <vt:lpstr>Folientitel</vt:lpstr>
      </vt:variant>
      <vt:variant>
        <vt:i4>19</vt:i4>
      </vt:variant>
    </vt:vector>
  </HeadingPairs>
  <TitlesOfParts>
    <vt:vector size="24" baseType="lpstr">
      <vt:lpstr>Arial</vt:lpstr>
      <vt:lpstr>Calibri</vt:lpstr>
      <vt:lpstr>Cover and End Slide Master</vt:lpstr>
      <vt:lpstr>Contents Slide Master</vt:lpstr>
      <vt:lpstr>Section Break Slide Master</vt:lpstr>
      <vt:lpstr>DIY Kit – Smart Home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GoogleSlidesPPT.com;Allppt.com</dc:creator>
  <cp:lastModifiedBy>Mueller, Tom (DualStudy)</cp:lastModifiedBy>
  <cp:revision>121</cp:revision>
  <dcterms:created xsi:type="dcterms:W3CDTF">2016-12-05T23:26:54Z</dcterms:created>
  <dcterms:modified xsi:type="dcterms:W3CDTF">2021-01-25T10:29:54Z</dcterms:modified>
</cp:coreProperties>
</file>

<file path=docProps/thumbnail.jpeg>
</file>